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7" r:id="rId2"/>
    <p:sldId id="259" r:id="rId3"/>
    <p:sldId id="261" r:id="rId4"/>
    <p:sldId id="262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2" r:id="rId21"/>
    <p:sldId id="280" r:id="rId22"/>
    <p:sldId id="284" r:id="rId23"/>
    <p:sldId id="283" r:id="rId24"/>
    <p:sldId id="281" r:id="rId25"/>
    <p:sldId id="285" r:id="rId26"/>
    <p:sldId id="286" r:id="rId27"/>
    <p:sldId id="287" r:id="rId28"/>
    <p:sldId id="288" r:id="rId29"/>
    <p:sldId id="289" r:id="rId30"/>
    <p:sldId id="292" r:id="rId31"/>
    <p:sldId id="291" r:id="rId32"/>
    <p:sldId id="293" r:id="rId33"/>
    <p:sldId id="294" r:id="rId34"/>
    <p:sldId id="295" r:id="rId35"/>
    <p:sldId id="260" r:id="rId36"/>
    <p:sldId id="274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Opposite Direction (Gambler Fallacy)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streak</c:v>
                </c:pt>
                <c:pt idx="1">
                  <c:v>2 streak</c:v>
                </c:pt>
                <c:pt idx="2">
                  <c:v>3 streak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 formatCode="0%">
                  <c:v>0.61</c:v>
                </c:pt>
                <c:pt idx="1">
                  <c:v>0.72699999999999998</c:v>
                </c:pt>
                <c:pt idx="2" formatCode="0%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C-4DB8-94C1-F67D4B4525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Same Direction (Hot Outcome)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streak</c:v>
                </c:pt>
                <c:pt idx="1">
                  <c:v>2 streak</c:v>
                </c:pt>
                <c:pt idx="2">
                  <c:v>3 streak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 formatCode="0%">
                  <c:v>0.39</c:v>
                </c:pt>
                <c:pt idx="1">
                  <c:v>0.27300000000000002</c:v>
                </c:pt>
                <c:pt idx="2" formatCode="0%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C-4DB8-94C1-F67D4B45257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30316344"/>
        <c:axId val="530312408"/>
      </c:barChart>
      <c:catAx>
        <c:axId val="530316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12408"/>
        <c:crosses val="autoZero"/>
        <c:auto val="1"/>
        <c:lblAlgn val="ctr"/>
        <c:lblOffset val="100"/>
        <c:noMultiLvlLbl val="0"/>
      </c:catAx>
      <c:valAx>
        <c:axId val="5303124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16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Opposite Direction (Hot Outcome)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streak</c:v>
                </c:pt>
                <c:pt idx="1">
                  <c:v>2 streak</c:v>
                </c:pt>
                <c:pt idx="2">
                  <c:v>3 streak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 formatCode="0%">
                  <c:v>0.48</c:v>
                </c:pt>
                <c:pt idx="1">
                  <c:v>0.52800000000000002</c:v>
                </c:pt>
                <c:pt idx="2" formatCode="0%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BF-486D-86C4-6369E904F1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Same Direction (Gambler Fallacy)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streak</c:v>
                </c:pt>
                <c:pt idx="1">
                  <c:v>2 streak</c:v>
                </c:pt>
                <c:pt idx="2">
                  <c:v>3 streak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 formatCode="0%">
                  <c:v>0.52</c:v>
                </c:pt>
                <c:pt idx="1">
                  <c:v>0.47199999999999998</c:v>
                </c:pt>
                <c:pt idx="2" formatCode="0%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BF-486D-86C4-6369E904F1B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530316344"/>
        <c:axId val="530312408"/>
      </c:barChart>
      <c:catAx>
        <c:axId val="530316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12408"/>
        <c:crosses val="autoZero"/>
        <c:auto val="1"/>
        <c:lblAlgn val="ctr"/>
        <c:lblOffset val="100"/>
        <c:noMultiLvlLbl val="0"/>
      </c:catAx>
      <c:valAx>
        <c:axId val="53031240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0316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Correct 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41256163734252"/>
          <c:y val="0.1531062951496388"/>
          <c:w val="0.78328080452207605"/>
          <c:h val="0.6491370396882207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Gambler's Fallacy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6.7316877943448553E-2"/>
                  <c:y val="-1.54956903535206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45A-46F1-92FA-799DB7B39B87}"/>
                </c:ext>
              </c:extLst>
            </c:dLbl>
            <c:dLbl>
              <c:idx val="1"/>
              <c:layout>
                <c:manualLayout>
                  <c:x val="-8.2152230971128601E-3"/>
                  <c:y val="-1.03200641586467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45A-46F1-92FA-799DB7B39B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1 STREAK</c:v>
                </c:pt>
                <c:pt idx="1">
                  <c:v>2 STREAK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0.59</c:v>
                </c:pt>
                <c:pt idx="1">
                  <c:v>0.56999999999999995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45A-46F1-92FA-799DB7B39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Hot Outcome</c:v>
                </c:pt>
              </c:strCache>
            </c:strRef>
          </c:tx>
          <c:spPr>
            <a:ln w="22225" cap="rnd">
              <a:solidFill>
                <a:srgbClr val="00B050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6.7316877943448553E-2"/>
                  <c:y val="1.032006415864678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45A-46F1-92FA-799DB7B39B87}"/>
                </c:ext>
              </c:extLst>
            </c:dLbl>
            <c:dLbl>
              <c:idx val="1"/>
              <c:layout>
                <c:manualLayout>
                  <c:x val="-7.5532845628339014E-3"/>
                  <c:y val="5.1598295583422443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45A-46F1-92FA-799DB7B39B8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1 STREAK</c:v>
                </c:pt>
                <c:pt idx="1">
                  <c:v>2 STREAK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0.56000000000000005</c:v>
                </c:pt>
                <c:pt idx="1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45A-46F1-92FA-799DB7B39B8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00509688"/>
        <c:axId val="400510016"/>
      </c:lineChart>
      <c:catAx>
        <c:axId val="400509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10016"/>
        <c:crosses val="autoZero"/>
        <c:auto val="1"/>
        <c:lblAlgn val="ctr"/>
        <c:lblOffset val="100"/>
        <c:noMultiLvlLbl val="0"/>
      </c:catAx>
      <c:valAx>
        <c:axId val="4005100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Correct Prediction Percentage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09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Incorrect Prediction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41254448837888"/>
          <c:y val="0.15748445192161839"/>
          <c:w val="0.78328080452207605"/>
          <c:h val="0.6491370396882207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Gambler's Fallacy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7.2140873852418227E-2"/>
                  <c:y val="-2.360825737413376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997-46DA-ADB8-358F4ECF9232}"/>
                </c:ext>
              </c:extLst>
            </c:dLbl>
            <c:dLbl>
              <c:idx val="1"/>
              <c:layout>
                <c:manualLayout>
                  <c:x val="-3.3913723881475741E-3"/>
                  <c:y val="-7.735772301667275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997-46DA-ADB8-358F4ECF92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2"/>
                <c:pt idx="0">
                  <c:v>1 STREAK</c:v>
                </c:pt>
                <c:pt idx="1">
                  <c:v>2 STREAK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0.48</c:v>
                </c:pt>
                <c:pt idx="1">
                  <c:v>0.59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97-46DA-ADB8-358F4ECF92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Hot outcome</c:v>
                </c:pt>
              </c:strCache>
            </c:strRef>
          </c:tx>
          <c:spPr>
            <a:ln w="22225" cap="rnd">
              <a:solidFill>
                <a:srgbClr val="00B050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7.2140873852418227E-2"/>
                  <c:y val="-2.814857205896548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997-46DA-ADB8-358F4ECF9232}"/>
                </c:ext>
              </c:extLst>
            </c:dLbl>
            <c:dLbl>
              <c:idx val="1"/>
              <c:layout>
                <c:manualLayout>
                  <c:x val="-2.7293169395793686E-3"/>
                  <c:y val="2.575258215314949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997-46DA-ADB8-358F4ECF92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2"/>
                <c:pt idx="0">
                  <c:v>1 STREAK</c:v>
                </c:pt>
                <c:pt idx="1">
                  <c:v>2 STREAK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0.57999999999999996</c:v>
                </c:pt>
                <c:pt idx="1">
                  <c:v>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997-46DA-ADB8-358F4ECF923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00509688"/>
        <c:axId val="400510016"/>
      </c:lineChart>
      <c:catAx>
        <c:axId val="40050968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10016"/>
        <c:crosses val="autoZero"/>
        <c:auto val="1"/>
        <c:lblAlgn val="ctr"/>
        <c:lblOffset val="100"/>
        <c:noMultiLvlLbl val="0"/>
      </c:catAx>
      <c:valAx>
        <c:axId val="4005100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Incorrect Prediction Percentage</a:t>
                </a:r>
              </a:p>
            </c:rich>
          </c:tx>
          <c:layout>
            <c:manualLayout>
              <c:xMode val="edge"/>
              <c:yMode val="edge"/>
              <c:x val="0"/>
              <c:y val="0.140687543603834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509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0.44879</cdr:x>
      <cdr:y>0.53045</cdr:y>
    </cdr:from>
    <cdr:to>
      <cdr:x>0.45718</cdr:x>
      <cdr:y>0.55206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410927" y="1309628"/>
          <a:ext cx="45085" cy="53340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solidFill>
            <a:schemeClr val="accent2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en-GB"/>
        </a:p>
      </cdr:txBody>
    </cdr:sp>
  </cdr:relSizeAnchor>
  <cdr:relSizeAnchor xmlns:cdr="http://schemas.openxmlformats.org/drawingml/2006/chartDrawing">
    <cdr:from>
      <cdr:x>0.2507</cdr:x>
      <cdr:y>0.42739</cdr:y>
    </cdr:from>
    <cdr:to>
      <cdr:x>0.25909</cdr:x>
      <cdr:y>0.449</cdr:y>
    </cdr:to>
    <cdr:sp macro="" textlink="">
      <cdr:nvSpPr>
        <cdr:cNvPr id="3" name="Oval 2"/>
        <cdr:cNvSpPr/>
      </cdr:nvSpPr>
      <cdr:spPr>
        <a:xfrm xmlns:a="http://schemas.openxmlformats.org/drawingml/2006/main">
          <a:off x="1346803" y="1055163"/>
          <a:ext cx="45072" cy="53352"/>
        </a:xfrm>
        <a:prstGeom xmlns:a="http://schemas.openxmlformats.org/drawingml/2006/main" prst="ellipse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solidFill>
            <a:schemeClr val="accent2">
              <a:lumMod val="50000"/>
            </a:schemeClr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/>
        <a:p xmlns:a="http://schemas.openxmlformats.org/drawingml/2006/main">
          <a:endParaRPr lang="en-GB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2BAAD-FADA-42F0-A414-32920EFD3D52}" type="datetimeFigureOut">
              <a:rPr lang="en-GB" smtClean="0"/>
              <a:t>10/05/2019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FF1E1-7FFA-4FAC-B256-FFD72107E4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07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4F7AD-1749-408D-AD4F-2664EBA016B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03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4F7AD-1749-408D-AD4F-2664EBA016B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2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4F7AD-1749-408D-AD4F-2664EBA016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5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4F7AD-1749-408D-AD4F-2664EBA016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40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F4F7AD-1749-408D-AD4F-2664EBA016B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8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6C6B-4A96-4D33-ADFA-06CA578E7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3080" y="4014560"/>
            <a:ext cx="9144000" cy="2387600"/>
          </a:xfrm>
        </p:spPr>
        <p:txBody>
          <a:bodyPr>
            <a:noAutofit/>
          </a:bodyPr>
          <a:lstStyle/>
          <a:p>
            <a:pPr algn="ctr"/>
            <a:br>
              <a:rPr lang="en-GB" sz="4400" dirty="0"/>
            </a:br>
            <a:r>
              <a:rPr lang="en-GB" sz="4400" dirty="0"/>
              <a:t>Existence of Gambler’s Fallacy and Hot Outcome on Goalkeeper’s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C8B81-81E4-48E7-BAF0-D0ABD9536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2776"/>
            <a:ext cx="8572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0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95"/>
    </mc:Choice>
    <mc:Fallback>
      <p:transition spd="slow" advTm="13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F63E-80FC-4E25-A93C-E6698E3F9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033" y="438539"/>
            <a:ext cx="9706947" cy="979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On roulette wheel, Ayton and Fischer (2004) found there is negative recency (gambler fallacy) following streak outcome of 1 to 5.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8732F-B565-4DB2-B848-C9DE5E395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08" y="1418254"/>
            <a:ext cx="7930049" cy="32455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CAB655-7400-4FF6-8F96-57BC9A99F97D}"/>
              </a:ext>
            </a:extLst>
          </p:cNvPr>
          <p:cNvSpPr/>
          <p:nvPr/>
        </p:nvSpPr>
        <p:spPr>
          <a:xfrm>
            <a:off x="650033" y="4957754"/>
            <a:ext cx="111500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Croson</a:t>
            </a:r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GB" sz="2400" dirty="0" err="1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Sundali</a:t>
            </a:r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(2005) added despite the statistical illusion in gambling.</a:t>
            </a:r>
          </a:p>
          <a:p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Gamblers still fell into the fallacy illusion after seeing the same outcome appears in 5 or more consecutively. </a:t>
            </a:r>
            <a:endParaRPr lang="en-GB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36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53"/>
    </mc:Choice>
    <mc:Fallback>
      <p:transition spd="slow" advTm="3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BD8B-BB8F-4B0B-94F5-2FF47F1F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885" y="681037"/>
            <a:ext cx="10515600" cy="913169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>
                <a:latin typeface="+mn-lt"/>
              </a:rPr>
              <a:t>Hot Hand Fallacy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82DB4-31BB-4D61-8498-472CE7087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248"/>
            <a:ext cx="10515600" cy="3222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Tversky and Gilovich (1989) also learned the trend of hot outcomes in basketball. They believed each successful shoot might increase player momentum, confidence and morality boost. (On Fire)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Sundali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(2005) studied similar evidence on hot outcome regarding gambling, they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analyzed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18 hours of roulette wheel data.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2E269-844A-4351-BAF2-D7A97D82FF80}"/>
              </a:ext>
            </a:extLst>
          </p:cNvPr>
          <p:cNvSpPr/>
          <p:nvPr/>
        </p:nvSpPr>
        <p:spPr>
          <a:xfrm>
            <a:off x="3506771" y="4828163"/>
            <a:ext cx="7912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The data showed consistency on bettors’ performance where they tend to play more when winning the game since they assume it is their ‘lucky day’.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F4477-56AD-4BFC-A9D6-0BDF6D697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90" y="4790484"/>
            <a:ext cx="1635666" cy="11990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3909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43"/>
    </mc:Choice>
    <mc:Fallback>
      <p:transition spd="slow" advTm="5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DC08-ADC4-4267-A8A2-795F04DF0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710"/>
            <a:ext cx="10515600" cy="1325563"/>
          </a:xfrm>
        </p:spPr>
        <p:txBody>
          <a:bodyPr/>
          <a:lstStyle/>
          <a:p>
            <a:r>
              <a:rPr lang="en-GB" b="1" dirty="0"/>
              <a:t>Psychology???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0D4575-C45A-41E7-88D2-AB244D7D3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67" y="583866"/>
            <a:ext cx="1455019" cy="17953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881CD-82EB-4034-98A2-326576C576FF}"/>
              </a:ext>
            </a:extLst>
          </p:cNvPr>
          <p:cNvSpPr txBox="1"/>
          <p:nvPr/>
        </p:nvSpPr>
        <p:spPr>
          <a:xfrm>
            <a:off x="723678" y="2598003"/>
            <a:ext cx="10515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 penalty shootout, goalkeeper’s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making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is crucial for winning the game (Welsh, 1980).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852841-1E09-4566-9F93-CBF4E9AF3B39}"/>
              </a:ext>
            </a:extLst>
          </p:cNvPr>
          <p:cNvSpPr/>
          <p:nvPr/>
        </p:nvSpPr>
        <p:spPr>
          <a:xfrm>
            <a:off x="723678" y="3908867"/>
            <a:ext cx="8504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Goalkeeper’s </a:t>
            </a: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anticipation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which also part of behavior is important</a:t>
            </a:r>
          </a:p>
          <a:p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(Hunter, Murphy, </a:t>
            </a:r>
            <a:r>
              <a:rPr lang="en-GB" sz="2400" dirty="0" err="1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Angilletta</a:t>
            </a:r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Jr. and Wilson, 2018).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55CDC-FE54-437A-8C51-2D6124CB7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76" y="3123778"/>
            <a:ext cx="2419350" cy="18859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AB38CE-895E-46DC-ADD9-D58FA22E5379}"/>
              </a:ext>
            </a:extLst>
          </p:cNvPr>
          <p:cNvSpPr/>
          <p:nvPr/>
        </p:nvSpPr>
        <p:spPr>
          <a:xfrm>
            <a:off x="723678" y="5219535"/>
            <a:ext cx="11060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Goalkeepers tend to action rather than stay in the middle (Kahneman and Miller, 1986). F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ans and observers will psychologically perceive a worse habit of the goalkeeper when they just stay in the middle.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8555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47"/>
    </mc:Choice>
    <mc:Fallback>
      <p:transition spd="slow" advTm="40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150CB-3094-4704-AB56-F6ACC3A3E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050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Apesteguia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and Palacios-Huerta (2010) observed 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kicking order 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can affect the player and team psychology.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so? </a:t>
            </a:r>
          </a:p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Random psychological pressure may be generated between shoots. </a:t>
            </a:r>
          </a:p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Each shoot or save may give either:</a:t>
            </a:r>
          </a:p>
          <a:p>
            <a:pPr marL="0" indent="0">
              <a:buNone/>
            </a:pPr>
            <a:endParaRPr lang="en-GB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489402-7D91-4FDF-887F-F0893F3F8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356" y="3863456"/>
            <a:ext cx="3317962" cy="2046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1E1CB-3FC5-4C97-BB53-B6F90EBF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29" y="3971823"/>
            <a:ext cx="3690651" cy="18296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4B1683-A86C-48E5-AB3B-5661DDDF6363}"/>
              </a:ext>
            </a:extLst>
          </p:cNvPr>
          <p:cNvSpPr/>
          <p:nvPr/>
        </p:nvSpPr>
        <p:spPr>
          <a:xfrm>
            <a:off x="7290935" y="5936604"/>
            <a:ext cx="2776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Mental Breakdown</a:t>
            </a:r>
            <a:endParaRPr lang="en-GB" sz="2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C36D3-6C19-44CB-BCC5-A57751F8246A}"/>
              </a:ext>
            </a:extLst>
          </p:cNvPr>
          <p:cNvSpPr/>
          <p:nvPr/>
        </p:nvSpPr>
        <p:spPr>
          <a:xfrm>
            <a:off x="2552698" y="5936604"/>
            <a:ext cx="1904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Morale Boost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87225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63"/>
    </mc:Choice>
    <mc:Fallback>
      <p:transition spd="slow" advTm="211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0200-DEB5-48A1-AFB4-88557344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481"/>
            <a:ext cx="10515600" cy="1239740"/>
          </a:xfrm>
        </p:spPr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Methodology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E23E5A-7BEA-4304-9B0B-C0D180A62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51" y="1516569"/>
            <a:ext cx="1403781" cy="21056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6C8A6-9CCB-4BC1-96CC-0281F368F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16" y="1516569"/>
            <a:ext cx="1467367" cy="2105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BA057-78B6-425A-9147-6FBF0A05C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31" y="1674669"/>
            <a:ext cx="2650339" cy="196638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835ED9-9C8F-421A-B259-006D1160652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6676" y="4804309"/>
          <a:ext cx="5859262" cy="1428540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952852">
                  <a:extLst>
                    <a:ext uri="{9D8B030D-6E8A-4147-A177-3AD203B41FA5}">
                      <a16:colId xmlns:a16="http://schemas.microsoft.com/office/drawing/2014/main" val="576969216"/>
                    </a:ext>
                  </a:extLst>
                </a:gridCol>
                <a:gridCol w="1952852">
                  <a:extLst>
                    <a:ext uri="{9D8B030D-6E8A-4147-A177-3AD203B41FA5}">
                      <a16:colId xmlns:a16="http://schemas.microsoft.com/office/drawing/2014/main" val="200949083"/>
                    </a:ext>
                  </a:extLst>
                </a:gridCol>
                <a:gridCol w="1953558">
                  <a:extLst>
                    <a:ext uri="{9D8B030D-6E8A-4147-A177-3AD203B41FA5}">
                      <a16:colId xmlns:a16="http://schemas.microsoft.com/office/drawing/2014/main" val="3250551730"/>
                    </a:ext>
                  </a:extLst>
                </a:gridCol>
              </a:tblGrid>
              <a:tr h="2857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Tournaments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 Number of Penalty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Weights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61698"/>
                  </a:ext>
                </a:extLst>
              </a:tr>
              <a:tr h="2857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UEFA Europa League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40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60%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9484658"/>
                  </a:ext>
                </a:extLst>
              </a:tr>
              <a:tr h="2857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World Cup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28%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0853379"/>
                  </a:ext>
                </a:extLst>
              </a:tr>
              <a:tr h="2857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AFC Asian Cup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8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12%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126428"/>
                  </a:ext>
                </a:extLst>
              </a:tr>
              <a:tr h="28570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Total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67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100%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29351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DB05E6D-5B5B-4D75-BEC6-C2569AF8F399}"/>
              </a:ext>
            </a:extLst>
          </p:cNvPr>
          <p:cNvSpPr/>
          <p:nvPr/>
        </p:nvSpPr>
        <p:spPr>
          <a:xfrm>
            <a:off x="1183330" y="6306647"/>
            <a:ext cx="5585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From the result there are a total of 67 penalty shootouts. 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CB07EA-6DE2-4A09-BD93-CC07967B15A2}"/>
              </a:ext>
            </a:extLst>
          </p:cNvPr>
          <p:cNvSpPr/>
          <p:nvPr/>
        </p:nvSpPr>
        <p:spPr>
          <a:xfrm>
            <a:off x="1187102" y="3899514"/>
            <a:ext cx="10586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data will consist of penalty shootouts from </a:t>
            </a:r>
            <a:r>
              <a:rPr lang="en-GB" sz="20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 Cup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UEFA Europa League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AFC Asian Cup</a:t>
            </a:r>
            <a:r>
              <a:rPr lang="en-GB" sz="20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the last 20 years (1998 – 2018).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5A37E-D671-492D-8F2D-3A38664AF0DC}"/>
              </a:ext>
            </a:extLst>
          </p:cNvPr>
          <p:cNvSpPr/>
          <p:nvPr/>
        </p:nvSpPr>
        <p:spPr>
          <a:xfrm>
            <a:off x="8106518" y="5093168"/>
            <a:ext cx="24743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Recourses: </a:t>
            </a:r>
          </a:p>
          <a:p>
            <a:r>
              <a:rPr lang="en-GB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theadgalternative.com</a:t>
            </a:r>
          </a:p>
          <a:p>
            <a:r>
              <a:rPr lang="en-GB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YouTube </a:t>
            </a:r>
          </a:p>
          <a:p>
            <a:r>
              <a:rPr lang="en-GB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- Goal.com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738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36"/>
    </mc:Choice>
    <mc:Fallback>
      <p:transition spd="slow" advTm="3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7C3FA-6B71-4AD7-BACE-E15D2691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241" y="631307"/>
            <a:ext cx="10515600" cy="2348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To keep the same frequency of total kicks, some limit is needed here. </a:t>
            </a:r>
          </a:p>
          <a:p>
            <a:pPr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Penalty shootouts that is more than 10 kicks in total will be eliminated. </a:t>
            </a:r>
          </a:p>
          <a:p>
            <a:pPr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Reason?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To avoid more error and some unwanted outcome.  </a:t>
            </a: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endParaRPr lang="en-GB" sz="2400" dirty="0">
              <a:latin typeface="Calibri" panose="020F0502020204030204" pitchFamily="34" charset="0"/>
              <a:ea typeface="等线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CF24E-62EC-49A1-961D-6ECDE9FF3904}"/>
              </a:ext>
            </a:extLst>
          </p:cNvPr>
          <p:cNvSpPr txBox="1"/>
          <p:nvPr/>
        </p:nvSpPr>
        <p:spPr>
          <a:xfrm>
            <a:off x="1163728" y="6084948"/>
            <a:ext cx="6531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LEFT                         MIDDLE                           RIGHT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DEBE6-049C-41CE-8E9C-AAD3B6FD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9" y="3200119"/>
            <a:ext cx="5577374" cy="2705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DD8D5-C4F6-4B1D-A371-9D410907D4F5}"/>
              </a:ext>
            </a:extLst>
          </p:cNvPr>
          <p:cNvSpPr txBox="1"/>
          <p:nvPr/>
        </p:nvSpPr>
        <p:spPr>
          <a:xfrm>
            <a:off x="7071630" y="3127314"/>
            <a:ext cx="4184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goalkeeper freeze in the middle, the data will simply be omitted.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AFA02-F8B0-495C-94B7-010BC3A011FA}"/>
              </a:ext>
            </a:extLst>
          </p:cNvPr>
          <p:cNvSpPr txBox="1"/>
          <p:nvPr/>
        </p:nvSpPr>
        <p:spPr>
          <a:xfrm>
            <a:off x="7053941" y="4136177"/>
            <a:ext cx="4227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Another reason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due to not much data of goalkeeper stays in the middle. </a:t>
            </a:r>
            <a:endParaRPr lang="en-GB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ED1DB-54C9-4103-8CCF-B4655DD65347}"/>
              </a:ext>
            </a:extLst>
          </p:cNvPr>
          <p:cNvSpPr/>
          <p:nvPr/>
        </p:nvSpPr>
        <p:spPr>
          <a:xfrm>
            <a:off x="7053942" y="5142900"/>
            <a:ext cx="45787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literature review goalkeeper’s favour more to action instead of inaction</a:t>
            </a:r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39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43"/>
    </mc:Choice>
    <mc:Fallback>
      <p:transition spd="slow" advTm="48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46760-A5C3-47B3-99CD-030580047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18" y="1140561"/>
            <a:ext cx="5391256" cy="4492553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2AFE5B-B920-4F2C-AF88-3109FF0884BF}"/>
              </a:ext>
            </a:extLst>
          </p:cNvPr>
          <p:cNvCxnSpPr>
            <a:cxnSpLocks/>
          </p:cNvCxnSpPr>
          <p:nvPr/>
        </p:nvCxnSpPr>
        <p:spPr>
          <a:xfrm>
            <a:off x="3200399" y="2626468"/>
            <a:ext cx="0" cy="179961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25896C2-1F1A-44E5-ACE5-0E37DFB55E7B}"/>
              </a:ext>
            </a:extLst>
          </p:cNvPr>
          <p:cNvSpPr/>
          <p:nvPr/>
        </p:nvSpPr>
        <p:spPr>
          <a:xfrm>
            <a:off x="999517" y="3775942"/>
            <a:ext cx="602034" cy="602034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805800-0176-4D77-9DFD-09532FB7214C}"/>
              </a:ext>
            </a:extLst>
          </p:cNvPr>
          <p:cNvSpPr/>
          <p:nvPr/>
        </p:nvSpPr>
        <p:spPr>
          <a:xfrm>
            <a:off x="4644955" y="2944001"/>
            <a:ext cx="602034" cy="602034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7E6DB87-734A-4377-9B10-0B949D715B1A}"/>
              </a:ext>
            </a:extLst>
          </p:cNvPr>
          <p:cNvSpPr/>
          <p:nvPr/>
        </p:nvSpPr>
        <p:spPr>
          <a:xfrm>
            <a:off x="4945972" y="1760449"/>
            <a:ext cx="602034" cy="602034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7BD617-3872-42F8-AC69-E1FD687AB029}"/>
              </a:ext>
            </a:extLst>
          </p:cNvPr>
          <p:cNvSpPr/>
          <p:nvPr/>
        </p:nvSpPr>
        <p:spPr>
          <a:xfrm>
            <a:off x="2240873" y="2304657"/>
            <a:ext cx="602034" cy="602034"/>
          </a:xfrm>
          <a:prstGeom prst="ellipse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9E15A-9CF8-40C0-BAE6-F00942DF0B6A}"/>
              </a:ext>
            </a:extLst>
          </p:cNvPr>
          <p:cNvSpPr txBox="1"/>
          <p:nvPr/>
        </p:nvSpPr>
        <p:spPr>
          <a:xfrm>
            <a:off x="1154619" y="3892293"/>
            <a:ext cx="2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354B06-947E-47E6-B0A9-957E17FF3429}"/>
              </a:ext>
            </a:extLst>
          </p:cNvPr>
          <p:cNvSpPr txBox="1"/>
          <p:nvPr/>
        </p:nvSpPr>
        <p:spPr>
          <a:xfrm>
            <a:off x="2395975" y="2421008"/>
            <a:ext cx="2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2E3334-9A86-49CF-A2F1-61114D40D23D}"/>
              </a:ext>
            </a:extLst>
          </p:cNvPr>
          <p:cNvSpPr txBox="1"/>
          <p:nvPr/>
        </p:nvSpPr>
        <p:spPr>
          <a:xfrm>
            <a:off x="4799248" y="3060352"/>
            <a:ext cx="2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53DD6A-9984-40EF-B90D-F4B496EB359C}"/>
              </a:ext>
            </a:extLst>
          </p:cNvPr>
          <p:cNvSpPr txBox="1"/>
          <p:nvPr/>
        </p:nvSpPr>
        <p:spPr>
          <a:xfrm>
            <a:off x="5091077" y="1876800"/>
            <a:ext cx="29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11C70D-BB71-49B1-B20F-D9A6DC6132E1}"/>
              </a:ext>
            </a:extLst>
          </p:cNvPr>
          <p:cNvSpPr txBox="1"/>
          <p:nvPr/>
        </p:nvSpPr>
        <p:spPr>
          <a:xfrm>
            <a:off x="6187328" y="1140561"/>
            <a:ext cx="6001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How to determine the direction?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E2560-C6E3-48EC-88C1-249880003BCC}"/>
              </a:ext>
            </a:extLst>
          </p:cNvPr>
          <p:cNvSpPr txBox="1"/>
          <p:nvPr/>
        </p:nvSpPr>
        <p:spPr>
          <a:xfrm>
            <a:off x="1446448" y="5911992"/>
            <a:ext cx="474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LEFT                                    RIGHT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6CD863-0521-454F-BBB9-22F730259DFB}"/>
              </a:ext>
            </a:extLst>
          </p:cNvPr>
          <p:cNvSpPr txBox="1"/>
          <p:nvPr/>
        </p:nvSpPr>
        <p:spPr>
          <a:xfrm>
            <a:off x="6659685" y="2036631"/>
            <a:ext cx="4693297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 Line -&gt; Left &amp; Right Boundaries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Ball 1 : Lower left Goal (Left)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Ball 2 : Hit the bar (Left)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Ball 3 : Top Right Goal (Right)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Ball 4 : Missed (Right)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73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22"/>
    </mc:Choice>
    <mc:Fallback>
      <p:transition spd="slow" advTm="23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302A01-80EF-49DE-B3D7-4884047700B8}"/>
              </a:ext>
            </a:extLst>
          </p:cNvPr>
          <p:cNvSpPr txBox="1"/>
          <p:nvPr/>
        </p:nvSpPr>
        <p:spPr>
          <a:xfrm>
            <a:off x="585522" y="1553062"/>
            <a:ext cx="999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Since we check according to the goalkeeper’s perspective, goalkeepers guess need to be examined.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85617-BBDF-406D-8C87-6C4A1CEEE609}"/>
              </a:ext>
            </a:extLst>
          </p:cNvPr>
          <p:cNvSpPr/>
          <p:nvPr/>
        </p:nvSpPr>
        <p:spPr>
          <a:xfrm>
            <a:off x="585523" y="2205003"/>
            <a:ext cx="279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Streaks of 1, 2, 3 and 4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75904A-9D11-4227-AE8F-A03E6289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8020" y="637925"/>
            <a:ext cx="10515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How is the Analysis?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400EC3-F8E3-4F46-9E4F-496C594C3BCD}"/>
              </a:ext>
            </a:extLst>
          </p:cNvPr>
          <p:cNvSpPr txBox="1"/>
          <p:nvPr/>
        </p:nvSpPr>
        <p:spPr>
          <a:xfrm>
            <a:off x="3773776" y="2210686"/>
            <a:ext cx="3610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Correct and Incorrect 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21D40-80EF-41BC-97BE-C89AD55F8F84}"/>
              </a:ext>
            </a:extLst>
          </p:cNvPr>
          <p:cNvSpPr txBox="1"/>
          <p:nvPr/>
        </p:nvSpPr>
        <p:spPr>
          <a:xfrm>
            <a:off x="7837715" y="2205003"/>
            <a:ext cx="351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Same and Opposite Direction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4B3CD7A-B3BD-4B2E-AD67-D27E52FF5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62872"/>
              </p:ext>
            </p:extLst>
          </p:nvPr>
        </p:nvGraphicFramePr>
        <p:xfrm>
          <a:off x="2475251" y="4214143"/>
          <a:ext cx="7102382" cy="2029800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57950">
                  <a:extLst>
                    <a:ext uri="{9D8B030D-6E8A-4147-A177-3AD203B41FA5}">
                      <a16:colId xmlns:a16="http://schemas.microsoft.com/office/drawing/2014/main" val="3570063774"/>
                    </a:ext>
                  </a:extLst>
                </a:gridCol>
                <a:gridCol w="1275256">
                  <a:extLst>
                    <a:ext uri="{9D8B030D-6E8A-4147-A177-3AD203B41FA5}">
                      <a16:colId xmlns:a16="http://schemas.microsoft.com/office/drawing/2014/main" val="2209186517"/>
                    </a:ext>
                  </a:extLst>
                </a:gridCol>
                <a:gridCol w="1318966">
                  <a:extLst>
                    <a:ext uri="{9D8B030D-6E8A-4147-A177-3AD203B41FA5}">
                      <a16:colId xmlns:a16="http://schemas.microsoft.com/office/drawing/2014/main" val="2640936602"/>
                    </a:ext>
                  </a:extLst>
                </a:gridCol>
                <a:gridCol w="1031337">
                  <a:extLst>
                    <a:ext uri="{9D8B030D-6E8A-4147-A177-3AD203B41FA5}">
                      <a16:colId xmlns:a16="http://schemas.microsoft.com/office/drawing/2014/main" val="926129204"/>
                    </a:ext>
                  </a:extLst>
                </a:gridCol>
                <a:gridCol w="1353644">
                  <a:extLst>
                    <a:ext uri="{9D8B030D-6E8A-4147-A177-3AD203B41FA5}">
                      <a16:colId xmlns:a16="http://schemas.microsoft.com/office/drawing/2014/main" val="3206548522"/>
                    </a:ext>
                  </a:extLst>
                </a:gridCol>
                <a:gridCol w="1065229">
                  <a:extLst>
                    <a:ext uri="{9D8B030D-6E8A-4147-A177-3AD203B41FA5}">
                      <a16:colId xmlns:a16="http://schemas.microsoft.com/office/drawing/2014/main" val="1239158387"/>
                    </a:ext>
                  </a:extLst>
                </a:gridCol>
              </a:tblGrid>
              <a:tr h="32843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Streak length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Previous kick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Previous dive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Prediction Result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Next Kick Prediction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570648"/>
                  </a:ext>
                </a:extLst>
              </a:tr>
              <a:tr h="38764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Gambler Fallacy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Hot Outcome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667245"/>
                  </a:ext>
                </a:extLst>
              </a:tr>
              <a:tr h="328431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Correct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899644"/>
                  </a:ext>
                </a:extLst>
              </a:tr>
              <a:tr h="32843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Correct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06891"/>
                  </a:ext>
                </a:extLst>
              </a:tr>
              <a:tr h="32843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(2 in a row)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Incorrect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7717479"/>
                  </a:ext>
                </a:extLst>
              </a:tr>
              <a:tr h="328431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(2 in a row)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(2 in a row)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Incorrect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</a:t>
                      </a:r>
                      <a:endParaRPr lang="en-GB" sz="1200" b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</a:t>
                      </a:r>
                      <a:endParaRPr lang="en-GB" sz="1200" b="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2362926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B157EA99-D4FA-47B5-9546-855A9298D93C}"/>
              </a:ext>
            </a:extLst>
          </p:cNvPr>
          <p:cNvSpPr/>
          <p:nvPr/>
        </p:nvSpPr>
        <p:spPr>
          <a:xfrm>
            <a:off x="3216494" y="6310753"/>
            <a:ext cx="537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 Example of 2 consecutive correct/incorrect prediction </a:t>
            </a:r>
            <a:endParaRPr lang="en-GB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2E70DE-EBDF-4024-AC65-A4851C289A7F}"/>
              </a:ext>
            </a:extLst>
          </p:cNvPr>
          <p:cNvCxnSpPr/>
          <p:nvPr/>
        </p:nvCxnSpPr>
        <p:spPr>
          <a:xfrm>
            <a:off x="1981603" y="2687216"/>
            <a:ext cx="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D7208C-B3B8-44BC-B78C-6ABEC84CF2D4}"/>
              </a:ext>
            </a:extLst>
          </p:cNvPr>
          <p:cNvCxnSpPr/>
          <p:nvPr/>
        </p:nvCxnSpPr>
        <p:spPr>
          <a:xfrm>
            <a:off x="5521015" y="2685661"/>
            <a:ext cx="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F32FCC8-F3A9-45FC-A801-8AA80C1087E1}"/>
              </a:ext>
            </a:extLst>
          </p:cNvPr>
          <p:cNvCxnSpPr/>
          <p:nvPr/>
        </p:nvCxnSpPr>
        <p:spPr>
          <a:xfrm>
            <a:off x="9602380" y="2679440"/>
            <a:ext cx="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4282D6-A2EB-497A-94B7-9F3E7965438F}"/>
              </a:ext>
            </a:extLst>
          </p:cNvPr>
          <p:cNvSpPr txBox="1"/>
          <p:nvPr/>
        </p:nvSpPr>
        <p:spPr>
          <a:xfrm>
            <a:off x="585522" y="3105834"/>
            <a:ext cx="2906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most of 5 kicks for each goalkeeper, so 4 streaks are reasonable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63E76E-037F-48CD-B73C-D135FF18B4DA}"/>
              </a:ext>
            </a:extLst>
          </p:cNvPr>
          <p:cNvSpPr txBox="1"/>
          <p:nvPr/>
        </p:nvSpPr>
        <p:spPr>
          <a:xfrm>
            <a:off x="3783069" y="3105834"/>
            <a:ext cx="360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Results will be separated for correct and incorrect streaks.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A238BF-86E5-4D4B-AEA9-E1EFBDCB9D06}"/>
              </a:ext>
            </a:extLst>
          </p:cNvPr>
          <p:cNvSpPr txBox="1"/>
          <p:nvPr/>
        </p:nvSpPr>
        <p:spPr>
          <a:xfrm>
            <a:off x="7801572" y="3129845"/>
            <a:ext cx="360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check Gambler’s Fallacy and Hot Outcome results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731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61"/>
    </mc:Choice>
    <mc:Fallback>
      <p:transition spd="slow" advTm="116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AF70-15C5-4BA5-9AD8-F305E1E88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More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5443E9-1F22-49D0-9EC5-6ED17740FDB5}"/>
              </a:ext>
            </a:extLst>
          </p:cNvPr>
          <p:cNvSpPr txBox="1"/>
          <p:nvPr/>
        </p:nvSpPr>
        <p:spPr>
          <a:xfrm>
            <a:off x="824981" y="1426497"/>
            <a:ext cx="951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CROATIA vs RUSSIA in 2018 World Cup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1BF630-3B36-4858-807C-C0DBCF16A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7245"/>
              </p:ext>
            </p:extLst>
          </p:nvPr>
        </p:nvGraphicFramePr>
        <p:xfrm>
          <a:off x="772998" y="1988939"/>
          <a:ext cx="9934331" cy="4116132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4892551">
                  <a:extLst>
                    <a:ext uri="{9D8B030D-6E8A-4147-A177-3AD203B41FA5}">
                      <a16:colId xmlns:a16="http://schemas.microsoft.com/office/drawing/2014/main" val="2027172523"/>
                    </a:ext>
                  </a:extLst>
                </a:gridCol>
                <a:gridCol w="5041780">
                  <a:extLst>
                    <a:ext uri="{9D8B030D-6E8A-4147-A177-3AD203B41FA5}">
                      <a16:colId xmlns:a16="http://schemas.microsoft.com/office/drawing/2014/main" val="657509401"/>
                    </a:ext>
                  </a:extLst>
                </a:gridCol>
              </a:tblGrid>
              <a:tr h="427422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Croatia Goalkeeper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Russia Goalkeeper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52318"/>
                  </a:ext>
                </a:extLst>
              </a:tr>
              <a:tr h="73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(not Goal)</a:t>
                      </a:r>
                    </a:p>
                    <a:p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Right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30610"/>
                  </a:ext>
                </a:extLst>
              </a:tr>
              <a:tr h="73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Right (Goal)</a:t>
                      </a:r>
                    </a:p>
                    <a:p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of same direction &amp; correct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Right (not Goal)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38294"/>
                  </a:ext>
                </a:extLst>
              </a:tr>
              <a:tr h="73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(not 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of same direction &amp; incorrect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Streaks of opposite direction &amp; correct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83924"/>
                  </a:ext>
                </a:extLst>
              </a:tr>
              <a:tr h="73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of opposite direction &amp; correct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of opposite direction &amp; correct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96061"/>
                  </a:ext>
                </a:extLst>
              </a:tr>
              <a:tr h="7377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2305"/>
                  </a:ext>
                </a:extLst>
              </a:tr>
            </a:tbl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002436-22BF-4628-9E7D-D75E82C59A10}"/>
              </a:ext>
            </a:extLst>
          </p:cNvPr>
          <p:cNvCxnSpPr>
            <a:cxnSpLocks/>
          </p:cNvCxnSpPr>
          <p:nvPr/>
        </p:nvCxnSpPr>
        <p:spPr>
          <a:xfrm>
            <a:off x="5605872" y="1985193"/>
            <a:ext cx="0" cy="4119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6363CD-84B7-4BC1-91DA-E59214F39FB5}"/>
              </a:ext>
            </a:extLst>
          </p:cNvPr>
          <p:cNvCxnSpPr>
            <a:cxnSpLocks/>
          </p:cNvCxnSpPr>
          <p:nvPr/>
        </p:nvCxnSpPr>
        <p:spPr>
          <a:xfrm>
            <a:off x="10707329" y="1985193"/>
            <a:ext cx="0" cy="4119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25E5C6-1FF8-4084-8695-980F49B9A1DD}"/>
              </a:ext>
            </a:extLst>
          </p:cNvPr>
          <p:cNvCxnSpPr>
            <a:cxnSpLocks/>
          </p:cNvCxnSpPr>
          <p:nvPr/>
        </p:nvCxnSpPr>
        <p:spPr>
          <a:xfrm>
            <a:off x="772998" y="1985193"/>
            <a:ext cx="0" cy="41198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3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35"/>
    </mc:Choice>
    <mc:Fallback>
      <p:transition spd="slow" advTm="4093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775C-C282-4A45-BDA1-43D9DDD3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961"/>
            <a:ext cx="10515600" cy="456134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Use Binomial Distribution as left and right are equally distributed with probability 0.5 each and independently distributed between kicks.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One-tailed and Two-tailed test will be needed to test the goalkeeper dive behaviour (same or opposite way) after different streaks. 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This method might determine whether there is gambler fallacy or hot outcome exist on the data (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Croson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Sundali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2005). This might answer our first objective.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0A6797D-EF7F-4F89-BB25-F480A6437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49"/>
            <a:ext cx="10515600" cy="1325563"/>
          </a:xfrm>
        </p:spPr>
        <p:txBody>
          <a:bodyPr/>
          <a:lstStyle/>
          <a:p>
            <a:r>
              <a:rPr lang="en-GB" b="1" dirty="0"/>
              <a:t>First Objective</a:t>
            </a:r>
          </a:p>
        </p:txBody>
      </p:sp>
    </p:spTree>
    <p:extLst>
      <p:ext uri="{BB962C8B-B14F-4D97-AF65-F5344CB8AC3E}">
        <p14:creationId xmlns:p14="http://schemas.microsoft.com/office/powerpoint/2010/main" val="285747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50"/>
    </mc:Choice>
    <mc:Fallback>
      <p:transition spd="slow" advTm="2595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594FC-ABF9-4374-88D5-0E1A0E12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61" y="135661"/>
            <a:ext cx="10515600" cy="1325563"/>
          </a:xfrm>
        </p:spPr>
        <p:txBody>
          <a:bodyPr/>
          <a:lstStyle/>
          <a:p>
            <a:r>
              <a:rPr lang="en-GB" b="1" dirty="0"/>
              <a:t>Incentive? Why this idea?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EF474-A41E-4E4F-AD81-FAFF169B3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35073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Inspired by Game Theory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-&gt; Define as decision-making where several players must make choices that potentially affect other players (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Turocy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&amp; von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Stenge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2001).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 Prisoner’s Dilemma</a:t>
            </a: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Hobbies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-&gt; Researching on sports is not boring, especially watching professional sports game. Likewise world cup, AFC and NBA.</a:t>
            </a:r>
          </a:p>
          <a:p>
            <a:pPr marL="0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F7ADB-024E-4738-9DF2-9628CD581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68" y="2885616"/>
            <a:ext cx="5402817" cy="23227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844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5"/>
    </mc:Choice>
    <mc:Fallback>
      <p:transition spd="slow" advTm="4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9ED3-6F65-49FB-A8E3-D1293D0F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15"/>
            <a:ext cx="10515600" cy="88517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Hypothesis Testing: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D1B0-4D4D-4493-99D8-C20096296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3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One-tailed(1):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&lt;= 0.5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&gt; 0.5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for Gambler’s Fallacy &gt; Hot Outcome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One-tailed(2):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&gt;= 0.5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&lt; 0.5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for Gambler’s Fallacy &lt; Hot Outcome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Two-tailed: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= 0.5  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 ≠ 0.5</a:t>
            </a:r>
          </a:p>
          <a:p>
            <a:pPr marL="0" indent="0" algn="ctr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 is probability of goalkeeper dive to opposite direction.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5% of significance level (α)</a:t>
            </a:r>
          </a:p>
        </p:txBody>
      </p:sp>
    </p:spTree>
    <p:extLst>
      <p:ext uri="{BB962C8B-B14F-4D97-AF65-F5344CB8AC3E}">
        <p14:creationId xmlns:p14="http://schemas.microsoft.com/office/powerpoint/2010/main" val="1933195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4"/>
    </mc:Choice>
    <mc:Fallback>
      <p:transition spd="slow" advTm="342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1600-63F0-4E03-AC24-4326E960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Second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45BF-72F8-405D-9BCF-13DA355AB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939599"/>
            <a:ext cx="10515600" cy="3632783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Checking whether the fallacy is not a mere fallacy, need to show correct prediction of Gambler’s fallacy and Hot outcome is significantly distributed.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Due to small data, Fisher’s exact test might work better instead of chi-square and F-distribution test (Sarkar, 2017). Use 5% significance level.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6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6"/>
    </mc:Choice>
    <mc:Fallback>
      <p:transition spd="slow" advTm="151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F76AD1-1256-43CD-82FE-9E01C0B72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684522"/>
              </p:ext>
            </p:extLst>
          </p:nvPr>
        </p:nvGraphicFramePr>
        <p:xfrm>
          <a:off x="688258" y="1659776"/>
          <a:ext cx="10933471" cy="432806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297096">
                  <a:extLst>
                    <a:ext uri="{9D8B030D-6E8A-4147-A177-3AD203B41FA5}">
                      <a16:colId xmlns:a16="http://schemas.microsoft.com/office/drawing/2014/main" val="2027172523"/>
                    </a:ext>
                  </a:extLst>
                </a:gridCol>
                <a:gridCol w="5636375">
                  <a:extLst>
                    <a:ext uri="{9D8B030D-6E8A-4147-A177-3AD203B41FA5}">
                      <a16:colId xmlns:a16="http://schemas.microsoft.com/office/drawing/2014/main" val="657509401"/>
                    </a:ext>
                  </a:extLst>
                </a:gridCol>
              </a:tblGrid>
              <a:tr h="449429"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Croatia Goalkeeper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Russia Goalkeeper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152318"/>
                  </a:ext>
                </a:extLst>
              </a:tr>
              <a:tr h="775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(not Goal)</a:t>
                      </a:r>
                    </a:p>
                    <a:p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Right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30610"/>
                  </a:ext>
                </a:extLst>
              </a:tr>
              <a:tr h="775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Right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Right (not Goal)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338294"/>
                  </a:ext>
                </a:extLst>
              </a:tr>
              <a:tr h="775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(not 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of same incorrect prediction but correct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Left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Streaks of same correct prediction and correct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83924"/>
                  </a:ext>
                </a:extLst>
              </a:tr>
              <a:tr h="775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296061"/>
                  </a:ext>
                </a:extLst>
              </a:tr>
              <a:tr h="775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Goalkeeper-&gt; Right , Kicker -&gt; Left (Goal)</a:t>
                      </a:r>
                    </a:p>
                    <a:p>
                      <a:endParaRPr lang="en-GB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52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462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99"/>
    </mc:Choice>
    <mc:Fallback>
      <p:transition spd="slow" advTm="3389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79ED3-6F65-49FB-A8E3-D1293D0F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415"/>
            <a:ext cx="10515600" cy="885177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Hypothesis Testing:</a:t>
            </a:r>
            <a:br>
              <a:rPr lang="en-GB" b="1" dirty="0"/>
            </a:b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D1B0-4D4D-4493-99D8-C20096296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3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: 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is independent to 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0" indent="0" algn="just">
              <a:buNone/>
            </a:pP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      			                                               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: 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is dependent to 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is the probability of Gambler’s fallacy 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GB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is the probability of Hot outcome.</a:t>
            </a: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5% of significance level (α)</a:t>
            </a:r>
          </a:p>
        </p:txBody>
      </p:sp>
    </p:spTree>
    <p:extLst>
      <p:ext uri="{BB962C8B-B14F-4D97-AF65-F5344CB8AC3E}">
        <p14:creationId xmlns:p14="http://schemas.microsoft.com/office/powerpoint/2010/main" val="462298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52"/>
    </mc:Choice>
    <mc:Fallback>
      <p:transition spd="slow" advTm="1565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13-877C-4411-BC70-E2E1E21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16" y="536362"/>
            <a:ext cx="10515600" cy="1055959"/>
          </a:xfrm>
        </p:spPr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Analysis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8851D-7B44-4930-8D4C-B2AA14548BE0}"/>
              </a:ext>
            </a:extLst>
          </p:cNvPr>
          <p:cNvSpPr txBox="1"/>
          <p:nvPr/>
        </p:nvSpPr>
        <p:spPr>
          <a:xfrm>
            <a:off x="1055016" y="1729923"/>
            <a:ext cx="5208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rgbClr val="FFC000"/>
                </a:solidFill>
              </a:rPr>
              <a:t>STREAKS OF CORRECT PREDICTION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B88CFD-4F47-4BC5-A698-70FF9B5CB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6070"/>
              </p:ext>
            </p:extLst>
          </p:nvPr>
        </p:nvGraphicFramePr>
        <p:xfrm>
          <a:off x="1288298" y="3429000"/>
          <a:ext cx="6885993" cy="156573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855134">
                  <a:extLst>
                    <a:ext uri="{9D8B030D-6E8A-4147-A177-3AD203B41FA5}">
                      <a16:colId xmlns:a16="http://schemas.microsoft.com/office/drawing/2014/main" val="1637340253"/>
                    </a:ext>
                  </a:extLst>
                </a:gridCol>
                <a:gridCol w="1760510">
                  <a:extLst>
                    <a:ext uri="{9D8B030D-6E8A-4147-A177-3AD203B41FA5}">
                      <a16:colId xmlns:a16="http://schemas.microsoft.com/office/drawing/2014/main" val="1867690519"/>
                    </a:ext>
                  </a:extLst>
                </a:gridCol>
                <a:gridCol w="1509009">
                  <a:extLst>
                    <a:ext uri="{9D8B030D-6E8A-4147-A177-3AD203B41FA5}">
                      <a16:colId xmlns:a16="http://schemas.microsoft.com/office/drawing/2014/main" val="1299088555"/>
                    </a:ext>
                  </a:extLst>
                </a:gridCol>
                <a:gridCol w="1761340">
                  <a:extLst>
                    <a:ext uri="{9D8B030D-6E8A-4147-A177-3AD203B41FA5}">
                      <a16:colId xmlns:a16="http://schemas.microsoft.com/office/drawing/2014/main" val="2052680580"/>
                    </a:ext>
                  </a:extLst>
                </a:gridCol>
              </a:tblGrid>
              <a:tr h="5585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Opposite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(Gambler’s Fallacy)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(Hot Outcome)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241746"/>
                  </a:ext>
                </a:extLst>
              </a:tr>
              <a:tr h="3587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138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(61%)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88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(39%)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375431"/>
                  </a:ext>
                </a:extLst>
              </a:tr>
              <a:tr h="323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(72.7%)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(27.3%)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GB" sz="12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71515"/>
                  </a:ext>
                </a:extLst>
              </a:tr>
              <a:tr h="3244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(100%)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(0%)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7455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02A8204-4B16-4E7A-B1E5-0E19BAB74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310" y="2348629"/>
            <a:ext cx="93306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Frequency of Goalkeepers dive to opposite or same direction in the next kick after several sequence streak length of </a:t>
            </a:r>
            <a:r>
              <a:rPr kumimoji="0" lang="en-GB" altLang="en-US" b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correct prediction </a:t>
            </a:r>
            <a:r>
              <a:rPr kumimoji="0" lang="en-GB" altLang="en-US" b="1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(1,2 and 3 streaks)</a:t>
            </a:r>
            <a:endParaRPr kumimoji="0" lang="en-GB" altLang="en-US" b="1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097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91"/>
    </mc:Choice>
    <mc:Fallback>
      <p:transition spd="slow" advTm="3519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BEDB72-15D8-451F-9765-9655DAB88B67}"/>
              </a:ext>
            </a:extLst>
          </p:cNvPr>
          <p:cNvGrpSpPr/>
          <p:nvPr/>
        </p:nvGrpSpPr>
        <p:grpSpPr>
          <a:xfrm>
            <a:off x="6203937" y="2656227"/>
            <a:ext cx="6270171" cy="895222"/>
            <a:chOff x="6932644" y="2189709"/>
            <a:chExt cx="6270171" cy="8952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835F1C-69E3-48B8-B045-CF58A03B2ED9}"/>
                </a:ext>
              </a:extLst>
            </p:cNvPr>
            <p:cNvSpPr/>
            <p:nvPr/>
          </p:nvSpPr>
          <p:spPr>
            <a:xfrm>
              <a:off x="7044611" y="2189709"/>
              <a:ext cx="5803641" cy="37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One-tailed: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&lt;= 0.5   &amp;  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&gt; 0.5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CB9613-B6B2-484F-983C-6E02FCA03847}"/>
                </a:ext>
              </a:extLst>
            </p:cNvPr>
            <p:cNvSpPr/>
            <p:nvPr/>
          </p:nvSpPr>
          <p:spPr>
            <a:xfrm>
              <a:off x="6932644" y="2709379"/>
              <a:ext cx="6270171" cy="375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Two-tailed: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= 0.5     &amp;   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≠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0.5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8AF936-8109-4F05-9780-346A7856DD00}"/>
              </a:ext>
            </a:extLst>
          </p:cNvPr>
          <p:cNvSpPr txBox="1"/>
          <p:nvPr/>
        </p:nvSpPr>
        <p:spPr>
          <a:xfrm>
            <a:off x="7374928" y="2033983"/>
            <a:ext cx="392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Binomial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D27BBC-E637-4EB4-B6F9-1F1F7C3C194C}"/>
              </a:ext>
            </a:extLst>
          </p:cNvPr>
          <p:cNvSpPr/>
          <p:nvPr/>
        </p:nvSpPr>
        <p:spPr>
          <a:xfrm>
            <a:off x="6728852" y="700730"/>
            <a:ext cx="4619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Bar graph favours on the pattern of Gambler’s fallacy instead of Hot outcome</a:t>
            </a:r>
            <a:endParaRPr lang="en-GB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706844-2E22-4AE3-9EF8-0792897FD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816574"/>
              </p:ext>
            </p:extLst>
          </p:nvPr>
        </p:nvGraphicFramePr>
        <p:xfrm>
          <a:off x="594486" y="4799061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155034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40552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431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One-tailed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Two-tailed 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(226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0.0005355 (Reject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0.001071 (Reject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2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streaks (33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0.006765 (Reject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0.01353 (Reject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04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streaks (3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 (not 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0.125 (not reject </a:t>
                      </a:r>
                      <a:r>
                        <a:rPr lang="en-GB" sz="18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1800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71793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89DAD0F-2F99-45A4-804B-CDF199DCD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806169"/>
              </p:ext>
            </p:extLst>
          </p:nvPr>
        </p:nvGraphicFramePr>
        <p:xfrm>
          <a:off x="594486" y="586369"/>
          <a:ext cx="5501514" cy="381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154D8C0-E7D6-4DB7-AF8A-2AC5DF1530C4}"/>
              </a:ext>
            </a:extLst>
          </p:cNvPr>
          <p:cNvSpPr/>
          <p:nvPr/>
        </p:nvSpPr>
        <p:spPr>
          <a:xfrm>
            <a:off x="557813" y="6426237"/>
            <a:ext cx="278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*5% of significance level (α)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19DAD-15C9-4703-8436-D175AAEA4CEB}"/>
              </a:ext>
            </a:extLst>
          </p:cNvPr>
          <p:cNvSpPr/>
          <p:nvPr/>
        </p:nvSpPr>
        <p:spPr>
          <a:xfrm>
            <a:off x="6645897" y="1659118"/>
            <a:ext cx="5184742" cy="2488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6C6D64-7C51-4E0C-B2F2-7A5835BA351E}"/>
              </a:ext>
            </a:extLst>
          </p:cNvPr>
          <p:cNvSpPr/>
          <p:nvPr/>
        </p:nvSpPr>
        <p:spPr>
          <a:xfrm>
            <a:off x="6645897" y="4260328"/>
            <a:ext cx="542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 is probability of goalkeeper dive to opposite direction.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334B2-BF92-4724-A559-841C0FBB5A46}"/>
              </a:ext>
            </a:extLst>
          </p:cNvPr>
          <p:cNvSpPr/>
          <p:nvPr/>
        </p:nvSpPr>
        <p:spPr>
          <a:xfrm>
            <a:off x="9132878" y="5117958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&gt; 0.5,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AA9D0-AA28-41B9-8D8E-9056178D6414}"/>
              </a:ext>
            </a:extLst>
          </p:cNvPr>
          <p:cNvSpPr/>
          <p:nvPr/>
        </p:nvSpPr>
        <p:spPr>
          <a:xfrm>
            <a:off x="9132878" y="5540741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&gt; 0.5,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4018A2-BAFE-414F-878C-EA64E603A712}"/>
              </a:ext>
            </a:extLst>
          </p:cNvPr>
          <p:cNvSpPr/>
          <p:nvPr/>
        </p:nvSpPr>
        <p:spPr>
          <a:xfrm>
            <a:off x="10290566" y="5109421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≠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0.5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7167E1-E54A-4CAB-B36B-9D7B67B90AA2}"/>
              </a:ext>
            </a:extLst>
          </p:cNvPr>
          <p:cNvSpPr/>
          <p:nvPr/>
        </p:nvSpPr>
        <p:spPr>
          <a:xfrm>
            <a:off x="10292191" y="5540741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GB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</a:t>
            </a:r>
            <a:r>
              <a:rPr lang="en-GB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≠</a:t>
            </a:r>
            <a:r>
              <a:rPr lang="en-GB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0.5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2F40A8-0C51-4CF0-9108-E159D1474C5E}"/>
              </a:ext>
            </a:extLst>
          </p:cNvPr>
          <p:cNvSpPr/>
          <p:nvPr/>
        </p:nvSpPr>
        <p:spPr>
          <a:xfrm>
            <a:off x="4138144" y="6450626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*Omit 3 streaks (small data)</a:t>
            </a:r>
          </a:p>
        </p:txBody>
      </p:sp>
    </p:spTree>
    <p:extLst>
      <p:ext uri="{BB962C8B-B14F-4D97-AF65-F5344CB8AC3E}">
        <p14:creationId xmlns:p14="http://schemas.microsoft.com/office/powerpoint/2010/main" val="14109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86"/>
    </mc:Choice>
    <mc:Fallback>
      <p:transition spd="slow" advTm="4708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FBBB0E-D26B-4C5C-BFE8-E6A49981AA10}"/>
              </a:ext>
            </a:extLst>
          </p:cNvPr>
          <p:cNvSpPr txBox="1"/>
          <p:nvPr/>
        </p:nvSpPr>
        <p:spPr>
          <a:xfrm>
            <a:off x="1045588" y="1246099"/>
            <a:ext cx="5217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000" b="1" dirty="0">
                <a:solidFill>
                  <a:srgbClr val="FFC000"/>
                </a:solidFill>
                <a:latin typeface="+mj-lt"/>
                <a:cs typeface="Calibri" panose="020F0502020204030204" pitchFamily="34" charset="0"/>
              </a:rPr>
              <a:t>STREAKS OF INCORRECT PREDICTION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1B32D-51E5-4DFE-B5BC-763298EBC0C0}"/>
              </a:ext>
            </a:extLst>
          </p:cNvPr>
          <p:cNvSpPr/>
          <p:nvPr/>
        </p:nvSpPr>
        <p:spPr>
          <a:xfrm>
            <a:off x="1302549" y="2018817"/>
            <a:ext cx="87072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Frequency of Goalkeepers dive to opposite or same direction in the next kick after several sequence streak length of </a:t>
            </a:r>
            <a:r>
              <a:rPr lang="en-GB" altLang="en-US" b="1" dirty="0">
                <a:solidFill>
                  <a:srgbClr val="FF0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incorrect prediction </a:t>
            </a:r>
            <a:r>
              <a:rPr lang="en-GB" altLang="en-US" b="1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(1,2 and 3 streaks)</a:t>
            </a:r>
            <a:endParaRPr lang="en-GB" altLang="en-US" b="1" dirty="0"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9E394C0-3A75-4539-8FEE-14D7DEFF5B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646516"/>
              </p:ext>
            </p:extLst>
          </p:nvPr>
        </p:nvGraphicFramePr>
        <p:xfrm>
          <a:off x="1302549" y="3068535"/>
          <a:ext cx="6885993" cy="1565739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855134">
                  <a:extLst>
                    <a:ext uri="{9D8B030D-6E8A-4147-A177-3AD203B41FA5}">
                      <a16:colId xmlns:a16="http://schemas.microsoft.com/office/drawing/2014/main" val="1637340253"/>
                    </a:ext>
                  </a:extLst>
                </a:gridCol>
                <a:gridCol w="1760510">
                  <a:extLst>
                    <a:ext uri="{9D8B030D-6E8A-4147-A177-3AD203B41FA5}">
                      <a16:colId xmlns:a16="http://schemas.microsoft.com/office/drawing/2014/main" val="1867690519"/>
                    </a:ext>
                  </a:extLst>
                </a:gridCol>
                <a:gridCol w="1509009">
                  <a:extLst>
                    <a:ext uri="{9D8B030D-6E8A-4147-A177-3AD203B41FA5}">
                      <a16:colId xmlns:a16="http://schemas.microsoft.com/office/drawing/2014/main" val="1299088555"/>
                    </a:ext>
                  </a:extLst>
                </a:gridCol>
                <a:gridCol w="1761340">
                  <a:extLst>
                    <a:ext uri="{9D8B030D-6E8A-4147-A177-3AD203B41FA5}">
                      <a16:colId xmlns:a16="http://schemas.microsoft.com/office/drawing/2014/main" val="2052680580"/>
                    </a:ext>
                  </a:extLst>
                </a:gridCol>
              </a:tblGrid>
              <a:tr h="5585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Opposite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(Hot Outcome)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(Gambler’s Fallacy)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Total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241746"/>
                  </a:ext>
                </a:extLst>
              </a:tr>
              <a:tr h="3587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(48%)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87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(52%)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167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375431"/>
                  </a:ext>
                </a:extLst>
              </a:tr>
              <a:tr h="323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(52.8%)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(47.2%)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71515"/>
                  </a:ext>
                </a:extLst>
              </a:tr>
              <a:tr h="32440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(67%)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(33%)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674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29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5"/>
    </mc:Choice>
    <mc:Fallback>
      <p:transition spd="slow" advTm="4468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FED7007-E5F6-4D80-BE6E-C264527D463B}"/>
              </a:ext>
            </a:extLst>
          </p:cNvPr>
          <p:cNvGrpSpPr/>
          <p:nvPr/>
        </p:nvGrpSpPr>
        <p:grpSpPr>
          <a:xfrm>
            <a:off x="5515231" y="2668054"/>
            <a:ext cx="6889893" cy="1225761"/>
            <a:chOff x="6194510" y="2712070"/>
            <a:chExt cx="6889893" cy="12257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835F1C-69E3-48B8-B045-CF58A03B2ED9}"/>
                </a:ext>
              </a:extLst>
            </p:cNvPr>
            <p:cNvSpPr/>
            <p:nvPr/>
          </p:nvSpPr>
          <p:spPr>
            <a:xfrm>
              <a:off x="6306476" y="2712070"/>
              <a:ext cx="6777927" cy="11734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One-tailed: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&gt;= 0.5   &amp;  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&lt; 0.5 (for 1 streak)</a:t>
              </a: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One-tailed: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&lt;= 0.5   &amp;  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&gt; 0.5 (for 2,3 streaks)</a:t>
              </a:r>
            </a:p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endPara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CB9613-B6B2-484F-983C-6E02FCA03847}"/>
                </a:ext>
              </a:extLst>
            </p:cNvPr>
            <p:cNvSpPr/>
            <p:nvPr/>
          </p:nvSpPr>
          <p:spPr>
            <a:xfrm>
              <a:off x="6194510" y="3517795"/>
              <a:ext cx="6270171" cy="420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457200">
                <a:lnSpc>
                  <a:spcPct val="107000"/>
                </a:lnSpc>
                <a:spcAft>
                  <a:spcPts val="800"/>
                </a:spcAft>
              </a:pP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 Two-tailed: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0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= 0.5     &amp;     H</a:t>
              </a:r>
              <a:r>
                <a:rPr lang="en-GB" baseline="-250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: p 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</a:rPr>
                <a:t>≠</a:t>
              </a:r>
              <a:r>
                <a:rPr lang="en-GB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0.5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C8AF936-8109-4F05-9780-346A7856DD00}"/>
              </a:ext>
            </a:extLst>
          </p:cNvPr>
          <p:cNvSpPr txBox="1"/>
          <p:nvPr/>
        </p:nvSpPr>
        <p:spPr>
          <a:xfrm>
            <a:off x="7074519" y="2018410"/>
            <a:ext cx="392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Binomial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D27BBC-E637-4EB4-B6F9-1F1F7C3C194C}"/>
              </a:ext>
            </a:extLst>
          </p:cNvPr>
          <p:cNvSpPr/>
          <p:nvPr/>
        </p:nvSpPr>
        <p:spPr>
          <a:xfrm>
            <a:off x="6728852" y="700730"/>
            <a:ext cx="4619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Bar graph favours on the pattern of Hot outcome instead of Gambler’s fallacy</a:t>
            </a:r>
            <a:endParaRPr lang="en-GB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1706844-2E22-4AE3-9EF8-0792897FD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687927"/>
              </p:ext>
            </p:extLst>
          </p:nvPr>
        </p:nvGraphicFramePr>
        <p:xfrm>
          <a:off x="594486" y="4799061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2155034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540552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431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One-tailed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Two-tailed 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13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streak (167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0.3169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0.6338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628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streaks (36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0.434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0.8679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048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 streaks (3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 (not reject </a:t>
                      </a:r>
                      <a:r>
                        <a:rPr lang="en-GB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baseline="-25000" dirty="0"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67179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154D8C0-E7D6-4DB7-AF8A-2AC5DF1530C4}"/>
              </a:ext>
            </a:extLst>
          </p:cNvPr>
          <p:cNvSpPr/>
          <p:nvPr/>
        </p:nvSpPr>
        <p:spPr>
          <a:xfrm>
            <a:off x="557813" y="6426237"/>
            <a:ext cx="278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*5% of significance level (α)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D19DAD-15C9-4703-8436-D175AAEA4CEB}"/>
              </a:ext>
            </a:extLst>
          </p:cNvPr>
          <p:cNvSpPr/>
          <p:nvPr/>
        </p:nvSpPr>
        <p:spPr>
          <a:xfrm>
            <a:off x="6390713" y="1771206"/>
            <a:ext cx="5514387" cy="2488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6C6D64-7C51-4E0C-B2F2-7A5835BA351E}"/>
              </a:ext>
            </a:extLst>
          </p:cNvPr>
          <p:cNvSpPr/>
          <p:nvPr/>
        </p:nvSpPr>
        <p:spPr>
          <a:xfrm>
            <a:off x="6483744" y="4259882"/>
            <a:ext cx="5421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 is probability of goalkeeper dive to opposite direction.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E560679-E3CF-4CDE-B6CE-C98CF9D76B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305196"/>
              </p:ext>
            </p:extLst>
          </p:nvPr>
        </p:nvGraphicFramePr>
        <p:xfrm>
          <a:off x="594486" y="575579"/>
          <a:ext cx="5514387" cy="381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7332DB6-AFD5-4CB4-A290-DC031D294B37}"/>
              </a:ext>
            </a:extLst>
          </p:cNvPr>
          <p:cNvSpPr/>
          <p:nvPr/>
        </p:nvSpPr>
        <p:spPr>
          <a:xfrm>
            <a:off x="10273032" y="5150807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= 0.5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C5A78A-26EB-4A85-8CBF-E814BA2DBA25}"/>
              </a:ext>
            </a:extLst>
          </p:cNvPr>
          <p:cNvSpPr/>
          <p:nvPr/>
        </p:nvSpPr>
        <p:spPr>
          <a:xfrm>
            <a:off x="9006073" y="5156730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&gt;= 0.5, 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B53BFA-E34F-420A-A924-2007CDE74577}"/>
              </a:ext>
            </a:extLst>
          </p:cNvPr>
          <p:cNvSpPr/>
          <p:nvPr/>
        </p:nvSpPr>
        <p:spPr>
          <a:xfrm>
            <a:off x="9006073" y="5526062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&lt;= 0.5, 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4FAC2-0A67-45A5-B00A-0393B26EABE7}"/>
              </a:ext>
            </a:extLst>
          </p:cNvPr>
          <p:cNvSpPr/>
          <p:nvPr/>
        </p:nvSpPr>
        <p:spPr>
          <a:xfrm>
            <a:off x="10273032" y="5526062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: p = 0.5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B8F9B4-717A-4273-82BF-67EBABA676C7}"/>
              </a:ext>
            </a:extLst>
          </p:cNvPr>
          <p:cNvSpPr/>
          <p:nvPr/>
        </p:nvSpPr>
        <p:spPr>
          <a:xfrm>
            <a:off x="4138144" y="6450626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*Omit 3 streaks (small data)</a:t>
            </a:r>
          </a:p>
        </p:txBody>
      </p:sp>
    </p:spTree>
    <p:extLst>
      <p:ext uri="{BB962C8B-B14F-4D97-AF65-F5344CB8AC3E}">
        <p14:creationId xmlns:p14="http://schemas.microsoft.com/office/powerpoint/2010/main" val="369134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75"/>
    </mc:Choice>
    <mc:Fallback>
      <p:transition spd="slow" advTm="46875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0411-A373-42D4-8F0B-3BAF5F72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418"/>
            <a:ext cx="10515600" cy="1053251"/>
          </a:xfrm>
        </p:spPr>
        <p:txBody>
          <a:bodyPr/>
          <a:lstStyle/>
          <a:p>
            <a:r>
              <a:rPr lang="en-GB" dirty="0"/>
              <a:t>Fallacy Biases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B2231C-1D59-4939-897A-4C864B1C9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63527"/>
              </p:ext>
            </p:extLst>
          </p:nvPr>
        </p:nvGraphicFramePr>
        <p:xfrm>
          <a:off x="1246779" y="3743244"/>
          <a:ext cx="6236474" cy="178350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57616">
                  <a:extLst>
                    <a:ext uri="{9D8B030D-6E8A-4147-A177-3AD203B41FA5}">
                      <a16:colId xmlns:a16="http://schemas.microsoft.com/office/drawing/2014/main" val="1637340253"/>
                    </a:ext>
                  </a:extLst>
                </a:gridCol>
                <a:gridCol w="2142462">
                  <a:extLst>
                    <a:ext uri="{9D8B030D-6E8A-4147-A177-3AD203B41FA5}">
                      <a16:colId xmlns:a16="http://schemas.microsoft.com/office/drawing/2014/main" val="1867690519"/>
                    </a:ext>
                  </a:extLst>
                </a:gridCol>
                <a:gridCol w="1836396">
                  <a:extLst>
                    <a:ext uri="{9D8B030D-6E8A-4147-A177-3AD203B41FA5}">
                      <a16:colId xmlns:a16="http://schemas.microsoft.com/office/drawing/2014/main" val="1299088555"/>
                    </a:ext>
                  </a:extLst>
                </a:gridCol>
              </a:tblGrid>
              <a:tr h="708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Opposite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(Gambler’s Fallacy)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(Hot Outcome)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241746"/>
                  </a:ext>
                </a:extLst>
              </a:tr>
              <a:tr h="547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82 out of 138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(59%)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49 out of 88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(56%)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375431"/>
                  </a:ext>
                </a:extLst>
              </a:tr>
              <a:tr h="528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 out of 24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(57%)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 out of 10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(40%)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715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6DABD3-37C2-43C5-B1FD-5D5B2BD1FE19}"/>
              </a:ext>
            </a:extLst>
          </p:cNvPr>
          <p:cNvSpPr/>
          <p:nvPr/>
        </p:nvSpPr>
        <p:spPr>
          <a:xfrm>
            <a:off x="838200" y="2052344"/>
            <a:ext cx="8622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Proportion of Goalkeepers dive correctly predicted in the next kick after several sequence streak length of </a:t>
            </a:r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correct prediction </a:t>
            </a:r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(1,2 and 3 streaks)	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38156-DCE6-4811-9CC0-06C1D9E53F6B}"/>
              </a:ext>
            </a:extLst>
          </p:cNvPr>
          <p:cNvSpPr txBox="1"/>
          <p:nvPr/>
        </p:nvSpPr>
        <p:spPr>
          <a:xfrm>
            <a:off x="981337" y="2969905"/>
            <a:ext cx="91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3 streaks is omitted due to small sampling we obtained from the previous results </a:t>
            </a:r>
          </a:p>
        </p:txBody>
      </p:sp>
    </p:spTree>
    <p:extLst>
      <p:ext uri="{BB962C8B-B14F-4D97-AF65-F5344CB8AC3E}">
        <p14:creationId xmlns:p14="http://schemas.microsoft.com/office/powerpoint/2010/main" val="129144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52"/>
    </mc:Choice>
    <mc:Fallback>
      <p:transition spd="slow" advTm="39852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91FB53C-D0B4-49FD-A861-B4329D45D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475048"/>
              </p:ext>
            </p:extLst>
          </p:nvPr>
        </p:nvGraphicFramePr>
        <p:xfrm>
          <a:off x="336140" y="479770"/>
          <a:ext cx="6294317" cy="3245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CBE86A5A-04A9-4F28-A7B9-54F9112AA85D}"/>
              </a:ext>
            </a:extLst>
          </p:cNvPr>
          <p:cNvSpPr/>
          <p:nvPr/>
        </p:nvSpPr>
        <p:spPr>
          <a:xfrm>
            <a:off x="3158475" y="1841737"/>
            <a:ext cx="52825" cy="7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FB950D-1C0F-42C3-A0E5-E46B75EC609A}"/>
              </a:ext>
            </a:extLst>
          </p:cNvPr>
          <p:cNvSpPr/>
          <p:nvPr/>
        </p:nvSpPr>
        <p:spPr>
          <a:xfrm>
            <a:off x="1912441" y="1806683"/>
            <a:ext cx="52825" cy="70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E225BD-FEF0-4BBF-B6C9-5B18EAE33EB6}"/>
              </a:ext>
            </a:extLst>
          </p:cNvPr>
          <p:cNvGrpSpPr/>
          <p:nvPr/>
        </p:nvGrpSpPr>
        <p:grpSpPr>
          <a:xfrm>
            <a:off x="7119727" y="1733489"/>
            <a:ext cx="4661986" cy="1966293"/>
            <a:chOff x="7386057" y="1671346"/>
            <a:chExt cx="4661986" cy="19662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38E0BC-0D1C-4304-B597-CE230B404788}"/>
                </a:ext>
              </a:extLst>
            </p:cNvPr>
            <p:cNvGrpSpPr/>
            <p:nvPr/>
          </p:nvGrpSpPr>
          <p:grpSpPr>
            <a:xfrm>
              <a:off x="8123068" y="2476940"/>
              <a:ext cx="3400148" cy="796384"/>
              <a:chOff x="7661429" y="2654493"/>
              <a:chExt cx="3400148" cy="79638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39D487-2C2D-41FD-8F6E-20F775EEC7B5}"/>
                  </a:ext>
                </a:extLst>
              </p:cNvPr>
              <p:cNvSpPr/>
              <p:nvPr/>
            </p:nvSpPr>
            <p:spPr>
              <a:xfrm>
                <a:off x="7661429" y="2654493"/>
                <a:ext cx="3400148" cy="774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independent</a:t>
                </a:r>
              </a:p>
              <a:p>
                <a:pPr marL="1371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    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A0140E-A14A-4057-8C14-2885051D8F65}"/>
                  </a:ext>
                </a:extLst>
              </p:cNvPr>
              <p:cNvSpPr/>
              <p:nvPr/>
            </p:nvSpPr>
            <p:spPr>
              <a:xfrm>
                <a:off x="7902957" y="3081545"/>
                <a:ext cx="2778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dependent</a:t>
                </a:r>
                <a:endParaRPr lang="en-GB" dirty="0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04EBF6-62D7-4D1F-9C37-6807966D3332}"/>
                </a:ext>
              </a:extLst>
            </p:cNvPr>
            <p:cNvSpPr/>
            <p:nvPr/>
          </p:nvSpPr>
          <p:spPr>
            <a:xfrm>
              <a:off x="8504955" y="1809327"/>
              <a:ext cx="24241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/>
                <a:t>Fisher’s Exact Test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D14EB9-E3A2-4C61-9885-265C9B1EC16D}"/>
                </a:ext>
              </a:extLst>
            </p:cNvPr>
            <p:cNvSpPr/>
            <p:nvPr/>
          </p:nvSpPr>
          <p:spPr>
            <a:xfrm>
              <a:off x="7386057" y="1671346"/>
              <a:ext cx="4661986" cy="19662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F180B87-DD82-4010-BA02-E93E668E9218}"/>
              </a:ext>
            </a:extLst>
          </p:cNvPr>
          <p:cNvSpPr/>
          <p:nvPr/>
        </p:nvSpPr>
        <p:spPr>
          <a:xfrm>
            <a:off x="6764324" y="722843"/>
            <a:ext cx="5372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Examine whether Gambler’s fallacy is independent to Hot outcome or vice versa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FA473C-A025-438C-9F09-29734416E130}"/>
              </a:ext>
            </a:extLst>
          </p:cNvPr>
          <p:cNvSpPr/>
          <p:nvPr/>
        </p:nvSpPr>
        <p:spPr>
          <a:xfrm>
            <a:off x="7614992" y="3803668"/>
            <a:ext cx="4072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the probability of Gambler’s fallacy. </a:t>
            </a:r>
          </a:p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the probability of Hot outcome. </a:t>
            </a:r>
            <a:endParaRPr lang="en-GB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8FC47F5-0C40-4C56-9F2E-A23A6009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40377"/>
              </p:ext>
            </p:extLst>
          </p:nvPr>
        </p:nvGraphicFramePr>
        <p:xfrm>
          <a:off x="244002" y="4602962"/>
          <a:ext cx="812800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6503213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415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Subsequent Kicks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9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0.8751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(not reject </a:t>
                      </a:r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0.7486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(not reject </a:t>
                      </a:r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60861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260DB936-7A41-4392-9D7B-705EF2EB4676}"/>
              </a:ext>
            </a:extLst>
          </p:cNvPr>
          <p:cNvSpPr/>
          <p:nvPr/>
        </p:nvSpPr>
        <p:spPr>
          <a:xfrm>
            <a:off x="227310" y="5901047"/>
            <a:ext cx="8144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</a:rPr>
              <a:t>The test indicates whether both Gambler’s fallacy and Hot outcome are independent to each other. (Can be seen from both fallacies are reduced as streaks increase).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0D4211-C13A-4E64-AA5E-0D165CB68054}"/>
              </a:ext>
            </a:extLst>
          </p:cNvPr>
          <p:cNvSpPr/>
          <p:nvPr/>
        </p:nvSpPr>
        <p:spPr>
          <a:xfrm>
            <a:off x="235656" y="3942167"/>
            <a:ext cx="278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*5% of significance level (α)</a:t>
            </a:r>
          </a:p>
        </p:txBody>
      </p:sp>
    </p:spTree>
    <p:extLst>
      <p:ext uri="{BB962C8B-B14F-4D97-AF65-F5344CB8AC3E}">
        <p14:creationId xmlns:p14="http://schemas.microsoft.com/office/powerpoint/2010/main" val="196780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"/>
    </mc:Choice>
    <mc:Fallback>
      <p:transition spd="slow" advTm="55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13BD-7569-4C05-8FC3-5361A464C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505"/>
            <a:ext cx="10183761" cy="1325563"/>
          </a:xfrm>
        </p:spPr>
        <p:txBody>
          <a:bodyPr/>
          <a:lstStyle/>
          <a:p>
            <a:r>
              <a:rPr lang="en-GB" sz="4000" b="1" dirty="0"/>
              <a:t>Why researching on penalty shootout?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C2CB8-FA13-4DC1-A163-6952450B2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959" y="1532068"/>
            <a:ext cx="10515600" cy="5204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intense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-&gt; One of the most intense part of the football game.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Decider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-&gt; Decider which team to proceed or go home.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Mentality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-&gt; Being calm is the key and it is a psychology game.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Drama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-&gt; Underdog team can beat the superior team. 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e.g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 Croatia beat England in penalty shootout and go to final world cup 2018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      Korea win 5-3 facing Spain in World Cup 2002 penalty shootout</a:t>
            </a:r>
            <a:endParaRPr lang="en-GB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000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47A4F-01E0-4B7D-9967-B61DCE9EA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988" y="2117389"/>
            <a:ext cx="2629917" cy="1480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33B4A-227C-4254-A88A-0F326FD55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84" y="4219869"/>
            <a:ext cx="2529168" cy="17903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53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7"/>
    </mc:Choice>
    <mc:Fallback>
      <p:transition spd="slow" advTm="5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B2231C-1D59-4939-897A-4C864B1C9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801041"/>
              </p:ext>
            </p:extLst>
          </p:nvPr>
        </p:nvGraphicFramePr>
        <p:xfrm>
          <a:off x="1433392" y="3219184"/>
          <a:ext cx="6236474" cy="178350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2257616">
                  <a:extLst>
                    <a:ext uri="{9D8B030D-6E8A-4147-A177-3AD203B41FA5}">
                      <a16:colId xmlns:a16="http://schemas.microsoft.com/office/drawing/2014/main" val="1637340253"/>
                    </a:ext>
                  </a:extLst>
                </a:gridCol>
                <a:gridCol w="2142462">
                  <a:extLst>
                    <a:ext uri="{9D8B030D-6E8A-4147-A177-3AD203B41FA5}">
                      <a16:colId xmlns:a16="http://schemas.microsoft.com/office/drawing/2014/main" val="1867690519"/>
                    </a:ext>
                  </a:extLst>
                </a:gridCol>
                <a:gridCol w="1836396">
                  <a:extLst>
                    <a:ext uri="{9D8B030D-6E8A-4147-A177-3AD203B41FA5}">
                      <a16:colId xmlns:a16="http://schemas.microsoft.com/office/drawing/2014/main" val="1299088555"/>
                    </a:ext>
                  </a:extLst>
                </a:gridCol>
              </a:tblGrid>
              <a:tr h="7080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Sequence Length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Opposite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(Hot Outcome)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Same Direction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ea typeface="等线" panose="02010600030101010101" pitchFamily="2" charset="-122"/>
                          <a:cs typeface="Calibri" panose="020F0502020204030204" pitchFamily="34" charset="0"/>
                        </a:rPr>
                        <a:t>(Gambler’s Fallacy)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7241746"/>
                  </a:ext>
                </a:extLst>
              </a:tr>
              <a:tr h="547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 out of 80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(58%)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42 out of 87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(48%)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9375431"/>
                  </a:ext>
                </a:extLst>
              </a:tr>
              <a:tr h="528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GB" sz="12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out of 19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(52%)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out of 17 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(59%)</a:t>
                      </a:r>
                      <a:endParaRPr lang="en-GB" sz="1200" b="1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27715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66DABD3-37C2-43C5-B1FD-5D5B2BD1FE19}"/>
              </a:ext>
            </a:extLst>
          </p:cNvPr>
          <p:cNvSpPr/>
          <p:nvPr/>
        </p:nvSpPr>
        <p:spPr>
          <a:xfrm>
            <a:off x="972459" y="1231249"/>
            <a:ext cx="86223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Proportion of Goalkeepers dive correctly predicted in the next kick after several sequence streak length of </a:t>
            </a:r>
            <a:r>
              <a:rPr lang="en-GB" sz="2000" b="1" dirty="0">
                <a:solidFill>
                  <a:srgbClr val="FFC000"/>
                </a:solidFill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incorrect prediction </a:t>
            </a:r>
            <a:r>
              <a:rPr lang="en-GB" sz="2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(1,2 and 3 streaks)	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38156-DCE6-4811-9CC0-06C1D9E53F6B}"/>
              </a:ext>
            </a:extLst>
          </p:cNvPr>
          <p:cNvSpPr txBox="1"/>
          <p:nvPr/>
        </p:nvSpPr>
        <p:spPr>
          <a:xfrm>
            <a:off x="1101276" y="2209827"/>
            <a:ext cx="91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3 streaks is omitted due to small sampling we obtained from the previous results </a:t>
            </a:r>
          </a:p>
        </p:txBody>
      </p:sp>
    </p:spTree>
    <p:extLst>
      <p:ext uri="{BB962C8B-B14F-4D97-AF65-F5344CB8AC3E}">
        <p14:creationId xmlns:p14="http://schemas.microsoft.com/office/powerpoint/2010/main" val="269023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1"/>
    </mc:Choice>
    <mc:Fallback>
      <p:transition spd="slow" advTm="2802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8E6E238-8358-4411-BEAC-470939808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DF1FB9-59C3-4B35-8449-B2DB96EE38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916734"/>
              </p:ext>
            </p:extLst>
          </p:nvPr>
        </p:nvGraphicFramePr>
        <p:xfrm>
          <a:off x="285135" y="457200"/>
          <a:ext cx="5805266" cy="3163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14B9C679-1393-4A0F-821B-5DA605359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686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0" rIns="91440" bIns="2539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rgbClr val="1F3864"/>
              </a:solidFill>
              <a:effectLst/>
              <a:latin typeface="Calibri Light" panose="020F0302020204030204" pitchFamily="34" charset="0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008F24-1EDC-4242-8D23-B17A047BD4C2}"/>
              </a:ext>
            </a:extLst>
          </p:cNvPr>
          <p:cNvSpPr/>
          <p:nvPr/>
        </p:nvSpPr>
        <p:spPr>
          <a:xfrm>
            <a:off x="2924346" y="1924494"/>
            <a:ext cx="45085" cy="590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FDBA3B-F01B-47E8-BEE6-244B707FD7E7}"/>
              </a:ext>
            </a:extLst>
          </p:cNvPr>
          <p:cNvSpPr/>
          <p:nvPr/>
        </p:nvSpPr>
        <p:spPr>
          <a:xfrm>
            <a:off x="1740241" y="1783271"/>
            <a:ext cx="45085" cy="59055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89228-B325-481B-B1A7-E1FF427E7094}"/>
              </a:ext>
            </a:extLst>
          </p:cNvPr>
          <p:cNvSpPr/>
          <p:nvPr/>
        </p:nvSpPr>
        <p:spPr>
          <a:xfrm>
            <a:off x="2924346" y="1765053"/>
            <a:ext cx="45085" cy="533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C64263-968D-42C2-BE5C-3362586C584A}"/>
              </a:ext>
            </a:extLst>
          </p:cNvPr>
          <p:cNvSpPr/>
          <p:nvPr/>
        </p:nvSpPr>
        <p:spPr>
          <a:xfrm>
            <a:off x="1767993" y="1997791"/>
            <a:ext cx="45085" cy="5334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9A97EE-54F6-4E55-A807-49C81524D8EB}"/>
              </a:ext>
            </a:extLst>
          </p:cNvPr>
          <p:cNvSpPr/>
          <p:nvPr/>
        </p:nvSpPr>
        <p:spPr>
          <a:xfrm>
            <a:off x="6096000" y="750552"/>
            <a:ext cx="5372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Examine whether Gambler’s fallacy is independent to Hot outcome or vice versa</a:t>
            </a: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B73C8EC-FCDA-4664-9A68-B81C18E2B067}"/>
              </a:ext>
            </a:extLst>
          </p:cNvPr>
          <p:cNvGrpSpPr/>
          <p:nvPr/>
        </p:nvGrpSpPr>
        <p:grpSpPr>
          <a:xfrm>
            <a:off x="6472288" y="1523032"/>
            <a:ext cx="4661986" cy="1966293"/>
            <a:chOff x="7386057" y="1671346"/>
            <a:chExt cx="4661986" cy="19662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59BB612-D717-4F8F-B972-FB9E72751DE4}"/>
                </a:ext>
              </a:extLst>
            </p:cNvPr>
            <p:cNvGrpSpPr/>
            <p:nvPr/>
          </p:nvGrpSpPr>
          <p:grpSpPr>
            <a:xfrm>
              <a:off x="8123068" y="2476940"/>
              <a:ext cx="3400148" cy="796384"/>
              <a:chOff x="7661429" y="2654493"/>
              <a:chExt cx="3400148" cy="79638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6C82767-8798-44A0-9B97-D5CB81F3464F}"/>
                  </a:ext>
                </a:extLst>
              </p:cNvPr>
              <p:cNvSpPr/>
              <p:nvPr/>
            </p:nvSpPr>
            <p:spPr>
              <a:xfrm>
                <a:off x="7661429" y="2654493"/>
                <a:ext cx="3400148" cy="774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independent</a:t>
                </a:r>
              </a:p>
              <a:p>
                <a:pPr marL="1371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         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CBF1BFC-E193-432D-A035-6B90A3A1B6A1}"/>
                  </a:ext>
                </a:extLst>
              </p:cNvPr>
              <p:cNvSpPr/>
              <p:nvPr/>
            </p:nvSpPr>
            <p:spPr>
              <a:xfrm>
                <a:off x="7902957" y="3081545"/>
                <a:ext cx="27780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H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: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1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and x</a:t>
                </a:r>
                <a:r>
                  <a:rPr lang="en-GB" baseline="-25000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GB" dirty="0">
                    <a:latin typeface="Calibri" panose="020F050202020403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are dependent</a:t>
                </a:r>
                <a:endParaRPr lang="en-GB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1C92CF9-1D4B-4E55-A002-E368DB2E20EA}"/>
                </a:ext>
              </a:extLst>
            </p:cNvPr>
            <p:cNvSpPr/>
            <p:nvPr/>
          </p:nvSpPr>
          <p:spPr>
            <a:xfrm>
              <a:off x="8504955" y="1809327"/>
              <a:ext cx="24241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00" dirty="0"/>
                <a:t>Fisher’s Exact Test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C792AF-D5A3-4B47-8F8D-8ECF392DB7A5}"/>
                </a:ext>
              </a:extLst>
            </p:cNvPr>
            <p:cNvSpPr/>
            <p:nvPr/>
          </p:nvSpPr>
          <p:spPr>
            <a:xfrm>
              <a:off x="7386057" y="1671346"/>
              <a:ext cx="4661986" cy="19662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138412E-6201-4942-9762-E717E929D8E5}"/>
              </a:ext>
            </a:extLst>
          </p:cNvPr>
          <p:cNvSpPr/>
          <p:nvPr/>
        </p:nvSpPr>
        <p:spPr>
          <a:xfrm>
            <a:off x="6803478" y="3669588"/>
            <a:ext cx="40727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is the probability of Gambler’s fallacy. </a:t>
            </a:r>
          </a:p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GB" baseline="-250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is the probability of Hot outcome. </a:t>
            </a:r>
            <a:endParaRPr lang="en-GB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74C7108-61CD-4070-BFBB-2A1674DC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76163"/>
              </p:ext>
            </p:extLst>
          </p:nvPr>
        </p:nvGraphicFramePr>
        <p:xfrm>
          <a:off x="415637" y="4639602"/>
          <a:ext cx="8128000" cy="1188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6503213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9415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Subsequent Kicks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p-value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9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0.5838 (not reject </a:t>
                      </a:r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223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Correct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0.4569 (not reject </a:t>
                      </a:r>
                      <a:r>
                        <a:rPr lang="en-GB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</a:t>
                      </a:r>
                      <a:r>
                        <a:rPr lang="en-GB" sz="2000" baseline="-25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en-GB" sz="2000" kern="12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60861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BB209A3C-BC16-4D09-9854-E9BF6B1DED52}"/>
              </a:ext>
            </a:extLst>
          </p:cNvPr>
          <p:cNvSpPr/>
          <p:nvPr/>
        </p:nvSpPr>
        <p:spPr>
          <a:xfrm>
            <a:off x="415637" y="3945462"/>
            <a:ext cx="278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*5% of significance level (α)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08E475-D267-4060-A764-13A784BE9FA4}"/>
              </a:ext>
            </a:extLst>
          </p:cNvPr>
          <p:cNvSpPr/>
          <p:nvPr/>
        </p:nvSpPr>
        <p:spPr>
          <a:xfrm>
            <a:off x="356048" y="5956985"/>
            <a:ext cx="92199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等线" panose="02010600030101010101" pitchFamily="2" charset="-122"/>
              </a:rPr>
              <a:t>No guarantee one fallacy is better than other due to independency. Psychological effect might occur because the test did not show significant results to the empirical evidence.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7796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37"/>
    </mc:Choice>
    <mc:Fallback>
      <p:transition spd="slow" advTm="4193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9BCE2-F17F-4D14-AD70-9E68F380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418"/>
            <a:ext cx="10515600" cy="1025136"/>
          </a:xfrm>
        </p:spPr>
        <p:txBody>
          <a:bodyPr>
            <a:normAutofit/>
          </a:bodyPr>
          <a:lstStyle/>
          <a:p>
            <a:r>
              <a:rPr lang="en-GB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16C94-68BD-4E69-BB02-5BF3A5E24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4554"/>
            <a:ext cx="11195179" cy="5444155"/>
          </a:xfrm>
        </p:spPr>
        <p:txBody>
          <a:bodyPr>
            <a:no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a goalkeeper who dove based on </a:t>
            </a:r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 prediction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any length of streaks (1,2 and 3), both empirical and testing results show  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Gambler’s Fallacy &gt; Hot Outcome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Another previous study regarded to penalty shootout also stated whether the outcome (by considering previous successive kicks) is positively into Gambler’s fallacy as well 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Misirlisoy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&amp; Haggard, 2014). 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a goalkeeper who dove based on </a:t>
            </a:r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incorrect prediction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for any length of streaks (1,2 and 3), 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Empirical evidence -&gt; Hot outcome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Hypothesis testing -&gt; not significant to any fallacies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Ayton and Fischer (2004), they believed goalkeepers decision on choosing for Gambler’s fallacy are naturally based on behaviour and feeling.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Therefore by considering psychology and another factor, some bias might have occurred.</a:t>
            </a:r>
            <a:endParaRPr lang="en-GB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37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80"/>
    </mc:Choice>
    <mc:Fallback>
      <p:transition spd="slow" advTm="75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C513-92D9-48A5-B894-ACBC6190C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9208"/>
            <a:ext cx="10515600" cy="6339237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Testing the Fisher’s Exact test to check if the fallacy is just a mere fallacy or not. We obtained: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1.    For previous </a:t>
            </a:r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</a:t>
            </a: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decision made, the Empirical evidence showed Gambler’s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      fallacy and Hot outcome are falling off corresponding to the higher length of</a:t>
            </a: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      streaks, 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Gambler’s Fallacy &gt; Hot outcome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From p-value, the results show statistically significant independent between both fallacies. (Both decreasing)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2.      For previous </a:t>
            </a:r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Incorrect</a:t>
            </a:r>
            <a:r>
              <a:rPr lang="en-GB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decision made, the Empirical evidence showed                  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Gambler’s Fallacy &gt; Hot outcome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 P-value also showed no independency.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Both outcomes explain there is no correlation between increasing streaks based on fallacy with better prediction. </a:t>
            </a:r>
            <a:r>
              <a: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 fallacies are just a mere illusion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31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67"/>
    </mc:Choice>
    <mc:Fallback>
      <p:transition spd="slow" advTm="38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0BD9E-9A08-4E33-ABC3-D3D314D6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D3EC8-C6B8-4A22-A65E-D196BEC5F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8644"/>
            <a:ext cx="10515600" cy="4667250"/>
          </a:xfrm>
        </p:spPr>
        <p:txBody>
          <a:bodyPr>
            <a:norm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 real world, Goalkeepers tend to dive based on Gambler’s fallacy for previous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correct prediction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 (Proven)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 preference pattern on goalkeeper dives for streak of an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incorrect prediction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No statistically significant evidence for one pattern is better than another. (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Using Fisher’s Exact test for previous correct and incorrect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Some Psychology or another effect might occur to the biasness. Therefore, </a:t>
            </a: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further psychology research on penalty shootout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need to be examined.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5928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76"/>
    </mc:Choice>
    <mc:Fallback>
      <p:transition spd="slow" advTm="5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EAEB-F0CB-413E-922D-518E9898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87E58-34A9-4AE6-BDC2-B607BAF91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6"/>
            <a:ext cx="10515600" cy="52275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Turocy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T. &amp; von Stengel, B., 2001. Game Theory. London: Academic Press, London School of Economics.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Laplace, P.S. (1825)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Philosophical Essay on Probabilities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New York, Springer-Verlag, Available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from:https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://books.google.co.kr/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books?id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=vDZzuGcM4DUC&amp;pg=PA91&amp;dq=Illusions+in+the+Estimation+of+Probabilities,%E2%80%9D&amp;hl=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en&amp;sa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X&amp;ved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=0ahUKEwjhrvvoiO_eAhUKXLwKHUdFDkMQ6AEIKDAA#v=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onepage&amp;q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independent&amp;f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=false (Accessed: 25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History of Football - The Origins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(2018) [Online] FIFA. Available at: https://www.fifa.com/about-fifa/who-we-are/the-game/index.html (Accessed: 2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Clotfelter, C.T. &amp; Cook, P.J. (1993) ‘The Gambler’s Fallacy in Lottery Play’, National Bureau of Economic Research [Online]. Available at: https://www.researchgate.net/publication/5191744_The_Gambler's_Fallacy_in_Lottery_Play (Accessed: 25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Croson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R. &amp;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Sundali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J. (2005) ‘The Gambler’s Fallacy and the Hot Hand: Empirical Data from Casinos’, The Journal of Risk and Uncertainty, 30(3), pp. 195-209. (Accessed: 9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Terrell, D. &amp; Farmer, A. (1996) ‘Optimal Betting and Efficiency in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Parimutuel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Betting Markets with Information Costs’, The Economic Journal, 106(437), pp.846-868. (Accessed: 25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Xu, J. &amp; Harvey, N. (2014) ‘Carry on Winning: The Gamblers’ Fallacy Creates Hot Hand Effects in Online Gambling’, Cognition, 131(2), pp. 173-180. (Accessed: 25 November 2018)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65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"/>
    </mc:Choice>
    <mc:Fallback>
      <p:transition spd="slow" advTm="503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72BD-9362-48A1-B5AC-1299684C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10"/>
            <a:ext cx="10515600" cy="6328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Ayton, P. &amp; Fischer, I. (2004) ‘The hot hand fallacy and the gambler’s fallacy: Two faces of subjective randomness?’, Memory &amp; Cognition, 32(8), pp. 1369-1378. (Accessed: 25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Tversky, A. and Gilovich, T. (1989) ‘The Cold Facts About the Hot Hand in Basketball’, Chance, 2(1), pp. 16-21. (Accessed: 26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Hunter, A.H., Murphy, S.C., </a:t>
            </a: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Angilletta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Jr, M.J. &amp; Wilson, R.S. (2018) ‘Anticipating the Direction of Soccer Penalty Shots Depends on the Speed and Technique of the Kick’, MDPI [Online]. Available at: https://www.mdpi.com/2075-4663/6/3/73/pdf (Accessed: 22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Kahneman and Miller (1986) ‘Norm Theory: Comparing Reality to Its Alternatives’, Psychological Review, 93(2), pp. 136-153. (Accessed: 22 November 2017)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Welsh, A. (1990)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The Soccer Goalkeeping Handbook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, London, Bloomsbury Publishing Plc, Available from: https://books.google.co.kr/books?hl=en&amp;lr=&amp;id=ukOkAgAAQBAJ&amp;oi=fnd&amp;pg=PA6&amp;dq=welsh+goalkeeping&amp;ots=1YBa6QA4bi&amp;sig=qVfgfeXISIykw82ztOU33BXFLUo#v=onepage&amp;q=welsh%20goalkeeping&amp;f=false (Accessed: 22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Apesteguia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, J. and Palacios-Huerta, I. (2010) ‘Psychological Pressure in Competitive Environments: Evidence from a Randomized Natural Experiment’, American Economic Review, 100(5), pp. 2548-2564. (Accessed: 23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Sarkar, A. (2017) ‘The Gamblers Fallacy and Hot Outcome: Cognitive Biases or Adaptive Thinking for Goalkeepers Decisions on Dive Direction During Penalty Shootouts’, Bowling Green State University [Online]. Available at: https://etd.ohiolink.edu/!etd.send_file?accession=bgsu1483529030818181&amp;disposition=inline (Accessed: 26 November 2018)</a:t>
            </a: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31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"/>
    </mc:Choice>
    <mc:Fallback>
      <p:transition spd="slow" advTm="14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746C-FFB4-4DBC-8DC2-6D34177C8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4592"/>
            <a:ext cx="10515600" cy="1325563"/>
          </a:xfrm>
        </p:spPr>
        <p:txBody>
          <a:bodyPr/>
          <a:lstStyle/>
          <a:p>
            <a:r>
              <a:rPr lang="en-GB" dirty="0"/>
              <a:t>What is Gambler’s Fallacy Result?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9F4F-BE65-4430-9DBD-883B9CA6A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7510"/>
            <a:ext cx="10515600" cy="5289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Definition </a:t>
            </a:r>
            <a:r>
              <a:rPr lang="en-GB" dirty="0"/>
              <a:t>Negative autocorrelation of an </a:t>
            </a:r>
            <a:r>
              <a:rPr lang="en-GB" dirty="0" err="1"/>
              <a:t>i.i.d</a:t>
            </a:r>
            <a:r>
              <a:rPr lang="en-GB" dirty="0"/>
              <a:t> random sequence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 believers of this fallacy admit whether a streak will be more highly possible to break as the sequence streak getting longer.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400" b="1" dirty="0">
                <a:solidFill>
                  <a:srgbClr val="FF0000"/>
                </a:solidFill>
              </a:rPr>
              <a:t>For instance</a:t>
            </a:r>
            <a:r>
              <a:rPr lang="en-GB" sz="2400" dirty="0"/>
              <a:t>,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7A1A8-A807-4FCA-A54D-A5AD2C54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911" y="1273085"/>
            <a:ext cx="1566182" cy="1512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41A71-1601-48C3-A63C-4DC8B2EB5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73" y="4410601"/>
            <a:ext cx="1006729" cy="1003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E71E2-0AF0-45CA-B29C-9FEF250151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79" y="4407625"/>
            <a:ext cx="1006729" cy="1010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9B9D22-2CA5-4395-809A-F9488694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5" y="4410601"/>
            <a:ext cx="1006729" cy="10030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3AA62E-C245-41D5-AD52-40F70E3B5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158" y="4407625"/>
            <a:ext cx="1006729" cy="1003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5A1EFA-9088-4DCB-BFDE-FA5372A2C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889" y="4410601"/>
            <a:ext cx="1006729" cy="10030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341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7"/>
    </mc:Choice>
    <mc:Fallback>
      <p:transition spd="slow" advTm="26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4018-4CC1-4626-9426-28D7E368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0398"/>
            <a:ext cx="10515600" cy="1325563"/>
          </a:xfrm>
        </p:spPr>
        <p:txBody>
          <a:bodyPr/>
          <a:lstStyle/>
          <a:p>
            <a:r>
              <a:rPr lang="en-GB" dirty="0"/>
              <a:t>What is Hot Outcome Result?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AD5D-1C0B-4B28-805B-89F59EBF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2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Positive autocorrelation of an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i.i.d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random sequence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Hot hand believers admit the successful outcome has greater chance in further attempt.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the hot hand person will still pursue playing after winning 4 streaks of flip coin game in a row.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10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"/>
    </mc:Choice>
    <mc:Fallback>
      <p:transition spd="slow" advTm="2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1A0CC-1524-47DF-8879-7D132411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488"/>
            <a:ext cx="10515600" cy="1325563"/>
          </a:xfrm>
        </p:spPr>
        <p:txBody>
          <a:bodyPr/>
          <a:lstStyle/>
          <a:p>
            <a:r>
              <a:rPr lang="en-GB" dirty="0"/>
              <a:t>What will this research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B731D-73B2-47AB-92B0-4CC04ADDE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051"/>
            <a:ext cx="10515600" cy="47804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GB" sz="2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goalkeeper perspective</a:t>
            </a:r>
            <a:r>
              <a:rPr lang="en-GB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 penalty shootout to determine either fallacy pattern is occurred.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 penalty shootout only the goalkeeper remain the same in every kicks which is important for </a:t>
            </a:r>
            <a:r>
              <a:rPr lang="en-GB" sz="24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streaks issue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Stock Market:</a:t>
            </a:r>
          </a:p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By identifying a new pattern in the stock market might gain an edge over other competitors, that means it can predict the future outcome through the pattern (Nesbitt and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Barrass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, 2004).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4995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49"/>
    </mc:Choice>
    <mc:Fallback>
      <p:transition spd="slow" advTm="4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AA053-AED5-462A-9F64-47681EAE1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37" y="346464"/>
            <a:ext cx="10515600" cy="1325563"/>
          </a:xfrm>
        </p:spPr>
        <p:txBody>
          <a:bodyPr/>
          <a:lstStyle/>
          <a:p>
            <a:r>
              <a:rPr lang="en-GB" dirty="0"/>
              <a:t>Aim of this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71D8E-3863-4228-8B3F-767DFD694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9478"/>
            <a:ext cx="10515600" cy="2457126"/>
          </a:xfrm>
        </p:spPr>
        <p:txBody>
          <a:bodyPr/>
          <a:lstStyle/>
          <a:p>
            <a:r>
              <a:rPr lang="en-GB" dirty="0"/>
              <a:t>Check the existence of gamblers fallacy or hot outcome pattern on the real-world data.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Determine whether these patterns will be useful for the goalkeeper in the future.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626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1"/>
    </mc:Choice>
    <mc:Fallback>
      <p:transition spd="slow" advTm="1818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F2E87-A907-464E-A880-8D77670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278"/>
            <a:ext cx="10515600" cy="1325563"/>
          </a:xfrm>
        </p:spPr>
        <p:txBody>
          <a:bodyPr/>
          <a:lstStyle/>
          <a:p>
            <a:r>
              <a:rPr lang="en-GB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9E42-E6E5-46CD-B927-35F2BE364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426"/>
            <a:ext cx="10515600" cy="4805363"/>
          </a:xfrm>
        </p:spPr>
        <p:txBody>
          <a:bodyPr/>
          <a:lstStyle/>
          <a:p>
            <a:r>
              <a:rPr lang="en-GB" sz="3600" b="1" dirty="0"/>
              <a:t>  Gambler Fallacy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Laplace (1825), a French mathematician firstly discovered the concept of gambler fallacy through some experiment of a coin toss </a:t>
            </a:r>
          </a:p>
          <a:p>
            <a:pPr marL="0" indent="0">
              <a:buNone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Later then Laplace did expand his study with some similar area like on gambling and lottery.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2F777-ABA7-4522-9EA8-8FF9F1DA4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66" y="4480573"/>
            <a:ext cx="1830485" cy="2196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007E8-2807-4257-9DA7-55F0F2FCD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24" y="4463466"/>
            <a:ext cx="2234682" cy="22346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257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67"/>
    </mc:Choice>
    <mc:Fallback>
      <p:transition spd="slow" advTm="2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EC087-AD8A-46DE-BC13-D9D5EC929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956" y="2510498"/>
            <a:ext cx="6672164" cy="12311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At announcement day it will be equally shared. </a:t>
            </a:r>
          </a:p>
          <a:p>
            <a:pPr marL="0" indent="0">
              <a:buNone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E6DE2-DA8A-43D5-8A67-47D3CA490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7" y="1663208"/>
            <a:ext cx="4273420" cy="2922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0FFF1-F6EF-4AEC-8056-2510E9F09769}"/>
              </a:ext>
            </a:extLst>
          </p:cNvPr>
          <p:cNvSpPr txBox="1"/>
          <p:nvPr/>
        </p:nvSpPr>
        <p:spPr>
          <a:xfrm>
            <a:off x="576943" y="432102"/>
            <a:ext cx="92356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Clotfelter and Cook (1993) researched on the behavior for all 52 consecutive winning sample data on pari-mutuel lottery. </a:t>
            </a:r>
          </a:p>
          <a:p>
            <a:endParaRPr lang="en-GB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4AFCA5-76DA-4EE1-9A4A-280436414778}"/>
              </a:ext>
            </a:extLst>
          </p:cNvPr>
          <p:cNvSpPr txBox="1"/>
          <p:nvPr/>
        </p:nvSpPr>
        <p:spPr>
          <a:xfrm>
            <a:off x="576943" y="5056346"/>
            <a:ext cx="110381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It showed the probability of the same number will be picked for following or next month lottery was reduced after that number win today.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646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63"/>
    </mc:Choice>
    <mc:Fallback>
      <p:transition spd="slow" advTm="44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3.2|3.5|1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5.9|4.9|1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.1|1.4|19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17.4|9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8.8|1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2.7|13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7|3.9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7|7.8|8.8|7.7|8|2.6|9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4.2|4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9|2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14|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0.1|8.6|22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95</TotalTime>
  <Words>3534</Words>
  <Application>Microsoft Office PowerPoint</Application>
  <PresentationFormat>Widescreen</PresentationFormat>
  <Paragraphs>465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Wingdings</vt:lpstr>
      <vt:lpstr>Wingdings 3</vt:lpstr>
      <vt:lpstr>Ion</vt:lpstr>
      <vt:lpstr> Existence of Gambler’s Fallacy and Hot Outcome on Goalkeeper’s Decision Making</vt:lpstr>
      <vt:lpstr>Incentive? Why this idea?</vt:lpstr>
      <vt:lpstr>Why researching on penalty shootout?</vt:lpstr>
      <vt:lpstr>What is Gambler’s Fallacy Result?</vt:lpstr>
      <vt:lpstr>What is Hot Outcome Result?</vt:lpstr>
      <vt:lpstr>What will this research do?</vt:lpstr>
      <vt:lpstr>Aim of this Research</vt:lpstr>
      <vt:lpstr>Literature Review</vt:lpstr>
      <vt:lpstr>PowerPoint Presentation</vt:lpstr>
      <vt:lpstr>PowerPoint Presentation</vt:lpstr>
      <vt:lpstr>Hot Hand Fallacy </vt:lpstr>
      <vt:lpstr>Psychology???</vt:lpstr>
      <vt:lpstr>PowerPoint Presentation</vt:lpstr>
      <vt:lpstr>Methodology</vt:lpstr>
      <vt:lpstr>PowerPoint Presentation</vt:lpstr>
      <vt:lpstr>PowerPoint Presentation</vt:lpstr>
      <vt:lpstr>How is the Analysis?</vt:lpstr>
      <vt:lpstr>For More Details</vt:lpstr>
      <vt:lpstr>First Objective</vt:lpstr>
      <vt:lpstr>Hypothesis Testing: </vt:lpstr>
      <vt:lpstr>Second Objective</vt:lpstr>
      <vt:lpstr>PowerPoint Presentation</vt:lpstr>
      <vt:lpstr>Hypothesis Testing: </vt:lpstr>
      <vt:lpstr>Analysis Results</vt:lpstr>
      <vt:lpstr>PowerPoint Presentation</vt:lpstr>
      <vt:lpstr>PowerPoint Presentation</vt:lpstr>
      <vt:lpstr>PowerPoint Presentation</vt:lpstr>
      <vt:lpstr>Fallacy Biases</vt:lpstr>
      <vt:lpstr>PowerPoint Presentation</vt:lpstr>
      <vt:lpstr>PowerPoint Presentation</vt:lpstr>
      <vt:lpstr>PowerPoint Presentation</vt:lpstr>
      <vt:lpstr>Discussion</vt:lpstr>
      <vt:lpstr>PowerPoint Presentation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Existence of Gambler’s Fallacy and Hot Outcome on Goalkeeper’s Decision Making</dc:title>
  <dc:creator>septianus nico</dc:creator>
  <cp:lastModifiedBy>septianus nico</cp:lastModifiedBy>
  <cp:revision>14</cp:revision>
  <dcterms:created xsi:type="dcterms:W3CDTF">2019-05-07T10:24:15Z</dcterms:created>
  <dcterms:modified xsi:type="dcterms:W3CDTF">2019-05-10T01:46:02Z</dcterms:modified>
</cp:coreProperties>
</file>